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7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7" d="100"/>
          <a:sy n="77" d="100"/>
        </p:scale>
        <p:origin x="-14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printerSettings" Target="printerSettings/printerSettings1.bin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C149-936B-BA4D-8CBA-332CB53A521F}" type="datetimeFigureOut">
              <a:rPr lang="en-US" smtClean="0"/>
              <a:t>12/2/16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9C42BC9-6025-9F4C-A149-D1B9FA9001F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pt-PT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smtClean="0"/>
              <a:t>Click to edit Master text styles</a:t>
            </a:r>
          </a:p>
          <a:p>
            <a:pPr lvl="1" eaLnBrk="1" latinLnBrk="0" hangingPunct="1"/>
            <a:r>
              <a:rPr lang="pt-PT" smtClean="0"/>
              <a:t>Second level</a:t>
            </a:r>
          </a:p>
          <a:p>
            <a:pPr lvl="2" eaLnBrk="1" latinLnBrk="0" hangingPunct="1"/>
            <a:r>
              <a:rPr lang="pt-PT" smtClean="0"/>
              <a:t>Third level</a:t>
            </a:r>
          </a:p>
          <a:p>
            <a:pPr lvl="3" eaLnBrk="1" latinLnBrk="0" hangingPunct="1"/>
            <a:r>
              <a:rPr lang="pt-PT" smtClean="0"/>
              <a:t>Fourth level</a:t>
            </a:r>
          </a:p>
          <a:p>
            <a:pPr lvl="4" eaLnBrk="1" latinLnBrk="0" hangingPunct="1"/>
            <a:r>
              <a:rPr lang="pt-PT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C149-936B-BA4D-8CBA-332CB53A521F}" type="datetimeFigureOut">
              <a:rPr lang="en-US" smtClean="0"/>
              <a:t>12/2/16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42BC9-6025-9F4C-A149-D1B9FA9001F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E9C42BC9-6025-9F4C-A149-D1B9FA9001FC}" type="slidenum">
              <a:rPr lang="en-US" smtClean="0"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Click to edit Master text styles</a:t>
            </a:r>
          </a:p>
          <a:p>
            <a:pPr lvl="1" eaLnBrk="1" latinLnBrk="0" hangingPunct="1"/>
            <a:r>
              <a:rPr lang="pt-PT" smtClean="0"/>
              <a:t>Second level</a:t>
            </a:r>
          </a:p>
          <a:p>
            <a:pPr lvl="2" eaLnBrk="1" latinLnBrk="0" hangingPunct="1"/>
            <a:r>
              <a:rPr lang="pt-PT" smtClean="0"/>
              <a:t>Third level</a:t>
            </a:r>
          </a:p>
          <a:p>
            <a:pPr lvl="3" eaLnBrk="1" latinLnBrk="0" hangingPunct="1"/>
            <a:r>
              <a:rPr lang="pt-PT" smtClean="0"/>
              <a:t>Fourth level</a:t>
            </a:r>
          </a:p>
          <a:p>
            <a:pPr lvl="4" eaLnBrk="1" latinLnBrk="0" hangingPunct="1"/>
            <a:r>
              <a:rPr lang="pt-PT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C149-936B-BA4D-8CBA-332CB53A521F}" type="datetimeFigureOut">
              <a:rPr lang="en-US" smtClean="0"/>
              <a:t>12/2/16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pt-PT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pt-PT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C149-936B-BA4D-8CBA-332CB53A521F}" type="datetimeFigureOut">
              <a:rPr lang="en-US" smtClean="0"/>
              <a:t>12/2/16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E9C42BC9-6025-9F4C-A149-D1B9FA9001F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Click to edit Master text styles</a:t>
            </a:r>
          </a:p>
          <a:p>
            <a:pPr lvl="1" eaLnBrk="1" latinLnBrk="0" hangingPunct="1"/>
            <a:r>
              <a:rPr lang="pt-PT" smtClean="0"/>
              <a:t>Second level</a:t>
            </a:r>
          </a:p>
          <a:p>
            <a:pPr lvl="2" eaLnBrk="1" latinLnBrk="0" hangingPunct="1"/>
            <a:r>
              <a:rPr lang="pt-PT" smtClean="0"/>
              <a:t>Third level</a:t>
            </a:r>
          </a:p>
          <a:p>
            <a:pPr lvl="3" eaLnBrk="1" latinLnBrk="0" hangingPunct="1"/>
            <a:r>
              <a:rPr lang="pt-PT" smtClean="0"/>
              <a:t>Fourth level</a:t>
            </a:r>
          </a:p>
          <a:p>
            <a:pPr lvl="4" eaLnBrk="1" latinLnBrk="0" hangingPunct="1"/>
            <a:r>
              <a:rPr lang="pt-PT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C149-936B-BA4D-8CBA-332CB53A521F}" type="datetimeFigureOut">
              <a:rPr lang="en-US" smtClean="0"/>
              <a:t>12/2/16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9C42BC9-6025-9F4C-A149-D1B9FA9001F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pt-PT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pt-PT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DCBFC149-936B-BA4D-8CBA-332CB53A521F}" type="datetimeFigureOut">
              <a:rPr lang="en-US" smtClean="0"/>
              <a:t>12/2/16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42BC9-6025-9F4C-A149-D1B9FA9001FC}" type="slidenum">
              <a:rPr lang="en-US" smtClean="0"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pt-PT" smtClean="0"/>
              <a:t>Click to edit Master text styles</a:t>
            </a:r>
          </a:p>
          <a:p>
            <a:pPr lvl="1" eaLnBrk="1" latinLnBrk="0" hangingPunct="1"/>
            <a:r>
              <a:rPr lang="pt-PT" smtClean="0"/>
              <a:t>Second level</a:t>
            </a:r>
          </a:p>
          <a:p>
            <a:pPr lvl="2" eaLnBrk="1" latinLnBrk="0" hangingPunct="1"/>
            <a:r>
              <a:rPr lang="pt-PT" smtClean="0"/>
              <a:t>Third level</a:t>
            </a:r>
          </a:p>
          <a:p>
            <a:pPr lvl="3" eaLnBrk="1" latinLnBrk="0" hangingPunct="1"/>
            <a:r>
              <a:rPr lang="pt-PT" smtClean="0"/>
              <a:t>Fourth level</a:t>
            </a:r>
          </a:p>
          <a:p>
            <a:pPr lvl="4" eaLnBrk="1" latinLnBrk="0" hangingPunct="1"/>
            <a:r>
              <a:rPr lang="pt-PT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pt-PT" smtClean="0"/>
              <a:t>Click to edit Master text styles</a:t>
            </a:r>
          </a:p>
          <a:p>
            <a:pPr lvl="1" eaLnBrk="1" latinLnBrk="0" hangingPunct="1"/>
            <a:r>
              <a:rPr lang="pt-PT" smtClean="0"/>
              <a:t>Second level</a:t>
            </a:r>
          </a:p>
          <a:p>
            <a:pPr lvl="2" eaLnBrk="1" latinLnBrk="0" hangingPunct="1"/>
            <a:r>
              <a:rPr lang="pt-PT" smtClean="0"/>
              <a:t>Third level</a:t>
            </a:r>
          </a:p>
          <a:p>
            <a:pPr lvl="3" eaLnBrk="1" latinLnBrk="0" hangingPunct="1"/>
            <a:r>
              <a:rPr lang="pt-PT" smtClean="0"/>
              <a:t>Fourth level</a:t>
            </a:r>
          </a:p>
          <a:p>
            <a:pPr lvl="4" eaLnBrk="1" latinLnBrk="0" hangingPunct="1"/>
            <a:r>
              <a:rPr lang="pt-PT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PT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C149-936B-BA4D-8CBA-332CB53A521F}" type="datetimeFigureOut">
              <a:rPr lang="en-US" smtClean="0"/>
              <a:t>12/2/16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Click to edit Master text styles</a:t>
            </a:r>
          </a:p>
          <a:p>
            <a:pPr lvl="1" eaLnBrk="1" latinLnBrk="0" hangingPunct="1"/>
            <a:r>
              <a:rPr lang="pt-PT" smtClean="0"/>
              <a:t>Second level</a:t>
            </a:r>
          </a:p>
          <a:p>
            <a:pPr lvl="2" eaLnBrk="1" latinLnBrk="0" hangingPunct="1"/>
            <a:r>
              <a:rPr lang="pt-PT" smtClean="0"/>
              <a:t>Third level</a:t>
            </a:r>
          </a:p>
          <a:p>
            <a:pPr lvl="3" eaLnBrk="1" latinLnBrk="0" hangingPunct="1"/>
            <a:r>
              <a:rPr lang="pt-PT" smtClean="0"/>
              <a:t>Fourth level</a:t>
            </a:r>
          </a:p>
          <a:p>
            <a:pPr lvl="4" eaLnBrk="1" latinLnBrk="0" hangingPunct="1"/>
            <a:r>
              <a:rPr lang="pt-PT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Click to edit Master text styles</a:t>
            </a:r>
          </a:p>
          <a:p>
            <a:pPr lvl="1" eaLnBrk="1" latinLnBrk="0" hangingPunct="1"/>
            <a:r>
              <a:rPr lang="pt-PT" smtClean="0"/>
              <a:t>Second level</a:t>
            </a:r>
          </a:p>
          <a:p>
            <a:pPr lvl="2" eaLnBrk="1" latinLnBrk="0" hangingPunct="1"/>
            <a:r>
              <a:rPr lang="pt-PT" smtClean="0"/>
              <a:t>Third level</a:t>
            </a:r>
          </a:p>
          <a:p>
            <a:pPr lvl="3" eaLnBrk="1" latinLnBrk="0" hangingPunct="1"/>
            <a:r>
              <a:rPr lang="pt-PT" smtClean="0"/>
              <a:t>Fourth level</a:t>
            </a:r>
          </a:p>
          <a:p>
            <a:pPr lvl="4" eaLnBrk="1" latinLnBrk="0" hangingPunct="1"/>
            <a:r>
              <a:rPr lang="pt-PT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E9C42BC9-6025-9F4C-A149-D1B9FA9001FC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pt-PT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C149-936B-BA4D-8CBA-332CB53A521F}" type="datetimeFigureOut">
              <a:rPr lang="en-US" smtClean="0"/>
              <a:t>12/2/16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E9C42BC9-6025-9F4C-A149-D1B9FA9001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C149-936B-BA4D-8CBA-332CB53A521F}" type="datetimeFigureOut">
              <a:rPr lang="en-US" smtClean="0"/>
              <a:t>12/2/16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9C42BC9-6025-9F4C-A149-D1B9FA9001F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pt-PT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Click to edit Master text styles</a:t>
            </a:r>
          </a:p>
          <a:p>
            <a:pPr lvl="1" eaLnBrk="1" latinLnBrk="0" hangingPunct="1"/>
            <a:r>
              <a:rPr lang="pt-PT" smtClean="0"/>
              <a:t>Second level</a:t>
            </a:r>
          </a:p>
          <a:p>
            <a:pPr lvl="2" eaLnBrk="1" latinLnBrk="0" hangingPunct="1"/>
            <a:r>
              <a:rPr lang="pt-PT" smtClean="0"/>
              <a:t>Third level</a:t>
            </a:r>
          </a:p>
          <a:p>
            <a:pPr lvl="3" eaLnBrk="1" latinLnBrk="0" hangingPunct="1"/>
            <a:r>
              <a:rPr lang="pt-PT" smtClean="0"/>
              <a:t>Fourth level</a:t>
            </a:r>
          </a:p>
          <a:p>
            <a:pPr lvl="4" eaLnBrk="1" latinLnBrk="0" hangingPunct="1"/>
            <a:r>
              <a:rPr lang="pt-PT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9C42BC9-6025-9F4C-A149-D1B9FA9001FC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FC149-936B-BA4D-8CBA-332CB53A521F}" type="datetimeFigureOut">
              <a:rPr lang="en-US" smtClean="0"/>
              <a:t>12/2/16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E9C42BC9-6025-9F4C-A149-D1B9FA9001F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pt-PT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PT" smtClean="0"/>
              <a:t>Drag picture to placeholder or click icon to add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PT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DCBFC149-936B-BA4D-8CBA-332CB53A521F}" type="datetimeFigureOut">
              <a:rPr lang="en-US" smtClean="0"/>
              <a:t>12/2/16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DCBFC149-936B-BA4D-8CBA-332CB53A521F}" type="datetimeFigureOut">
              <a:rPr lang="en-US" smtClean="0"/>
              <a:t>12/2/16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E9C42BC9-6025-9F4C-A149-D1B9FA9001FC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pt-PT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PT" smtClean="0"/>
              <a:t>Click to edit Master text styles</a:t>
            </a:r>
          </a:p>
          <a:p>
            <a:pPr lvl="1" eaLnBrk="1" latinLnBrk="0" hangingPunct="1"/>
            <a:r>
              <a:rPr kumimoji="0" lang="pt-PT" smtClean="0"/>
              <a:t>Second level</a:t>
            </a:r>
          </a:p>
          <a:p>
            <a:pPr lvl="2" eaLnBrk="1" latinLnBrk="0" hangingPunct="1"/>
            <a:r>
              <a:rPr kumimoji="0" lang="pt-PT" smtClean="0"/>
              <a:t>Third level</a:t>
            </a:r>
          </a:p>
          <a:p>
            <a:pPr lvl="3" eaLnBrk="1" latinLnBrk="0" hangingPunct="1"/>
            <a:r>
              <a:rPr kumimoji="0" lang="pt-PT" smtClean="0"/>
              <a:t>Fourth level</a:t>
            </a:r>
          </a:p>
          <a:p>
            <a:pPr lvl="4" eaLnBrk="1" latinLnBrk="0" hangingPunct="1"/>
            <a:r>
              <a:rPr kumimoji="0" lang="pt-PT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60805" y="2867556"/>
            <a:ext cx="8029349" cy="1752600"/>
          </a:xfrm>
        </p:spPr>
        <p:txBody>
          <a:bodyPr>
            <a:normAutofit fontScale="925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methodological </a:t>
            </a:r>
            <a:r>
              <a:rPr lang="en-US" dirty="0"/>
              <a:t>problems in database search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Skype meeting</a:t>
            </a:r>
          </a:p>
          <a:p>
            <a:r>
              <a:rPr lang="en-US" dirty="0" smtClean="0"/>
              <a:t>December 1, 2016</a:t>
            </a:r>
          </a:p>
          <a:p>
            <a:endParaRPr lang="en-US" dirty="0"/>
          </a:p>
          <a:p>
            <a:r>
              <a:rPr lang="en-US" dirty="0" smtClean="0"/>
              <a:t>Elena </a:t>
            </a:r>
            <a:r>
              <a:rPr lang="en-US" dirty="0" err="1" smtClean="0"/>
              <a:t>casetta</a:t>
            </a:r>
            <a:r>
              <a:rPr lang="en-US" dirty="0" smtClean="0"/>
              <a:t>, </a:t>
            </a:r>
            <a:r>
              <a:rPr lang="en-US" dirty="0" err="1" smtClean="0"/>
              <a:t>silvia</a:t>
            </a:r>
            <a:r>
              <a:rPr lang="en-US" dirty="0" smtClean="0"/>
              <a:t> di </a:t>
            </a:r>
            <a:r>
              <a:rPr lang="en-US" dirty="0" err="1" smtClean="0"/>
              <a:t>marco</a:t>
            </a:r>
            <a:r>
              <a:rPr lang="en-US" dirty="0" smtClean="0"/>
              <a:t>, </a:t>
            </a:r>
            <a:r>
              <a:rPr lang="en-US" dirty="0" err="1" smtClean="0"/>
              <a:t>fabrizio</a:t>
            </a:r>
            <a:r>
              <a:rPr lang="en-US" dirty="0" smtClean="0"/>
              <a:t> </a:t>
            </a:r>
            <a:r>
              <a:rPr lang="en-US" dirty="0" err="1" smtClean="0"/>
              <a:t>macagno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Biodiversity definition</a:t>
            </a:r>
            <a:br>
              <a:rPr lang="en-US" dirty="0" smtClean="0"/>
            </a:br>
            <a:r>
              <a:rPr lang="en-US" dirty="0" smtClean="0"/>
              <a:t>a systematic review (?)</a:t>
            </a:r>
            <a:br>
              <a:rPr lang="en-US" dirty="0" smtClean="0"/>
            </a:br>
            <a:endParaRPr lang="en-US" sz="3300" dirty="0"/>
          </a:p>
        </p:txBody>
      </p:sp>
      <p:sp>
        <p:nvSpPr>
          <p:cNvPr id="4" name="TextBox 3"/>
          <p:cNvSpPr txBox="1"/>
          <p:nvPr/>
        </p:nvSpPr>
        <p:spPr>
          <a:xfrm>
            <a:off x="169785" y="6425745"/>
            <a:ext cx="5024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Silvia Di Marco | CFCUL | BIODECON (PTDC/IVC-HFC/1817/2014)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1893814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dirty="0" smtClean="0"/>
              <a:t>b-on: subjects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9785" y="6425745"/>
            <a:ext cx="5024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Silvia Di Marco | CFCUL | BIODECON (PTDC/IVC-HFC/1817/2014)</a:t>
            </a:r>
            <a:endParaRPr lang="en-US" sz="1000" dirty="0"/>
          </a:p>
        </p:txBody>
      </p:sp>
      <p:pic>
        <p:nvPicPr>
          <p:cNvPr id="6" name="Content Placeholder 5" descr="limits-subject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1" b="699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400783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dirty="0" err="1" smtClean="0"/>
              <a:t>ProQuest</a:t>
            </a:r>
            <a:r>
              <a:rPr lang="en-US" dirty="0" smtClean="0"/>
              <a:t> &amp; b-on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n-US" b="1" dirty="0" smtClean="0"/>
          </a:p>
          <a:p>
            <a:pPr marL="0" indent="0">
              <a:buNone/>
            </a:pPr>
            <a:r>
              <a:rPr lang="en-US" b="1" dirty="0" err="1" smtClean="0"/>
              <a:t>ProQuest</a:t>
            </a:r>
            <a:endParaRPr lang="en-US" b="1" dirty="0" smtClean="0"/>
          </a:p>
          <a:p>
            <a:pPr marL="0" indent="0">
              <a:buNone/>
            </a:pPr>
            <a:endParaRPr lang="en-US" b="1" dirty="0"/>
          </a:p>
          <a:p>
            <a:r>
              <a:rPr lang="en-US" dirty="0" smtClean="0"/>
              <a:t>Full </a:t>
            </a:r>
            <a:r>
              <a:rPr lang="en-US" dirty="0"/>
              <a:t>text/</a:t>
            </a:r>
            <a:r>
              <a:rPr lang="en-US" dirty="0" smtClean="0"/>
              <a:t>CAI</a:t>
            </a:r>
            <a:endParaRPr lang="en-US" dirty="0"/>
          </a:p>
          <a:p>
            <a:r>
              <a:rPr lang="en-US" dirty="0"/>
              <a:t>Peer reviewed</a:t>
            </a:r>
          </a:p>
          <a:p>
            <a:r>
              <a:rPr lang="en-US" dirty="0"/>
              <a:t>Source type (scholarly journal, books, proceedings, dissertations, etc.)</a:t>
            </a:r>
          </a:p>
          <a:p>
            <a:r>
              <a:rPr lang="en-US" dirty="0"/>
              <a:t>Publication date</a:t>
            </a:r>
          </a:p>
          <a:p>
            <a:r>
              <a:rPr lang="en-US" dirty="0"/>
              <a:t>Publication title</a:t>
            </a:r>
          </a:p>
          <a:p>
            <a:r>
              <a:rPr lang="en-US" dirty="0"/>
              <a:t>Document type (article, review, conference, etc.)</a:t>
            </a:r>
          </a:p>
          <a:p>
            <a:r>
              <a:rPr lang="en-US" dirty="0"/>
              <a:t>Subject</a:t>
            </a:r>
          </a:p>
          <a:p>
            <a:r>
              <a:rPr lang="en-US" dirty="0"/>
              <a:t>Classification </a:t>
            </a:r>
          </a:p>
          <a:p>
            <a:r>
              <a:rPr lang="en-US" dirty="0"/>
              <a:t>Location (geographical location)</a:t>
            </a:r>
          </a:p>
          <a:p>
            <a:r>
              <a:rPr lang="en-US" dirty="0"/>
              <a:t>Language</a:t>
            </a:r>
          </a:p>
          <a:p>
            <a:r>
              <a:rPr lang="en-US" dirty="0" smtClean="0"/>
              <a:t>Database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/>
              <a:t>Recognizes "biodiversity </a:t>
            </a:r>
            <a:r>
              <a:rPr lang="en-US" dirty="0" smtClean="0"/>
              <a:t>is”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b</a:t>
            </a:r>
            <a:r>
              <a:rPr lang="en-US" b="1" dirty="0"/>
              <a:t>-</a:t>
            </a:r>
            <a:r>
              <a:rPr lang="en-US" b="1" dirty="0" smtClean="0"/>
              <a:t>on</a:t>
            </a:r>
          </a:p>
          <a:p>
            <a:pPr marL="0" indent="0">
              <a:buNone/>
            </a:pPr>
            <a:endParaRPr lang="en-US" b="1" dirty="0"/>
          </a:p>
          <a:p>
            <a:r>
              <a:rPr lang="en-US" dirty="0"/>
              <a:t>Full text/abstract</a:t>
            </a:r>
          </a:p>
          <a:p>
            <a:r>
              <a:rPr lang="en-US" dirty="0"/>
              <a:t>Peer reviewed</a:t>
            </a:r>
          </a:p>
          <a:p>
            <a:r>
              <a:rPr lang="en-US" dirty="0"/>
              <a:t>Source type (scholarly journal, books, proceedings, dissertations, etc.)</a:t>
            </a:r>
          </a:p>
          <a:p>
            <a:r>
              <a:rPr lang="en-US" dirty="0"/>
              <a:t>Publication date</a:t>
            </a:r>
          </a:p>
          <a:p>
            <a:r>
              <a:rPr lang="en-US" dirty="0"/>
              <a:t>Publication title</a:t>
            </a:r>
          </a:p>
          <a:p>
            <a:r>
              <a:rPr lang="en-US" dirty="0"/>
              <a:t>Subject</a:t>
            </a:r>
          </a:p>
          <a:p>
            <a:r>
              <a:rPr lang="en-US" dirty="0"/>
              <a:t>Publisher</a:t>
            </a:r>
          </a:p>
          <a:p>
            <a:r>
              <a:rPr lang="en-US" dirty="0"/>
              <a:t>Location (geographical location)</a:t>
            </a:r>
          </a:p>
          <a:p>
            <a:r>
              <a:rPr lang="en-US" dirty="0"/>
              <a:t>Language</a:t>
            </a:r>
          </a:p>
          <a:p>
            <a:r>
              <a:rPr lang="en-US" dirty="0"/>
              <a:t>Database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9785" y="6425745"/>
            <a:ext cx="5024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Silvia Di Marco | CFCUL | BIODECON (PTDC/IVC-HFC/1817/2014)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5428331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dirty="0" smtClean="0"/>
              <a:t>database </a:t>
            </a:r>
            <a:r>
              <a:rPr lang="en-US" dirty="0"/>
              <a:t>search – </a:t>
            </a:r>
            <a:r>
              <a:rPr lang="en-US" dirty="0" err="1"/>
              <a:t>ProQuest</a:t>
            </a:r>
            <a:r>
              <a:rPr lang="en-US" dirty="0"/>
              <a:t> </a:t>
            </a:r>
            <a:r>
              <a:rPr lang="en-US" dirty="0" smtClean="0"/>
              <a:t>1 and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659008"/>
            <a:ext cx="8503920" cy="45720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b="1" dirty="0" smtClean="0"/>
              <a:t>ProQuest1</a:t>
            </a:r>
          </a:p>
          <a:p>
            <a:r>
              <a:rPr lang="en-US" dirty="0" smtClean="0"/>
              <a:t>Search strings:</a:t>
            </a:r>
          </a:p>
          <a:p>
            <a:pPr lvl="1">
              <a:buClrTx/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“biodiversity </a:t>
            </a:r>
            <a:r>
              <a:rPr lang="en-US" dirty="0">
                <a:solidFill>
                  <a:schemeClr val="tx1"/>
                </a:solidFill>
              </a:rPr>
              <a:t>is defined </a:t>
            </a:r>
            <a:r>
              <a:rPr lang="en-US" dirty="0" smtClean="0">
                <a:solidFill>
                  <a:schemeClr val="tx1"/>
                </a:solidFill>
              </a:rPr>
              <a:t>as”</a:t>
            </a:r>
          </a:p>
          <a:p>
            <a:pPr lvl="1">
              <a:buClrTx/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“biodiversity </a:t>
            </a:r>
            <a:r>
              <a:rPr lang="en-US" dirty="0">
                <a:solidFill>
                  <a:schemeClr val="tx1"/>
                </a:solidFill>
              </a:rPr>
              <a:t>can be defined </a:t>
            </a:r>
            <a:r>
              <a:rPr lang="en-US" dirty="0" smtClean="0">
                <a:solidFill>
                  <a:schemeClr val="tx1"/>
                </a:solidFill>
              </a:rPr>
              <a:t>as”</a:t>
            </a:r>
            <a:endParaRPr lang="en-US" dirty="0">
              <a:solidFill>
                <a:schemeClr val="tx1"/>
              </a:solidFill>
            </a:endParaRPr>
          </a:p>
          <a:p>
            <a:pPr lvl="1">
              <a:buClrTx/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“definition </a:t>
            </a:r>
            <a:r>
              <a:rPr lang="en-US" dirty="0">
                <a:solidFill>
                  <a:schemeClr val="tx1"/>
                </a:solidFill>
              </a:rPr>
              <a:t>of </a:t>
            </a:r>
            <a:r>
              <a:rPr lang="en-US" dirty="0" smtClean="0">
                <a:solidFill>
                  <a:schemeClr val="tx1"/>
                </a:solidFill>
              </a:rPr>
              <a:t>biodiversity”</a:t>
            </a:r>
          </a:p>
          <a:p>
            <a:pPr>
              <a:buClrTx/>
            </a:pPr>
            <a:r>
              <a:rPr lang="en-US" dirty="0" smtClean="0"/>
              <a:t>Occurrences: 110 (103 when duplications are manually removed)</a:t>
            </a:r>
          </a:p>
          <a:p>
            <a:pPr marL="274320" lvl="1" indent="0">
              <a:buClrTx/>
              <a:buNone/>
            </a:pPr>
            <a:r>
              <a:rPr lang="en-US" dirty="0" smtClean="0">
                <a:solidFill>
                  <a:schemeClr val="tx1"/>
                </a:solidFill>
              </a:rPr>
              <a:t>Curiosity/potential problem: according to the </a:t>
            </a:r>
            <a:r>
              <a:rPr lang="en-US" dirty="0" smtClean="0">
                <a:solidFill>
                  <a:schemeClr val="tx1"/>
                </a:solidFill>
              </a:rPr>
              <a:t>database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smtClean="0">
                <a:solidFill>
                  <a:schemeClr val="tx1"/>
                </a:solidFill>
              </a:rPr>
              <a:t>there are 132 occurrences (80 from full text, 52 from citation/abstract/indexing—shows only 35), but then it shows only 110.</a:t>
            </a:r>
          </a:p>
          <a:p>
            <a:pPr marL="274320" lvl="1" indent="0">
              <a:buClrTx/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marL="0" indent="0">
              <a:buClrTx/>
              <a:buNone/>
            </a:pPr>
            <a:r>
              <a:rPr lang="en-US" b="1" dirty="0" smtClean="0"/>
              <a:t>ProQuest2</a:t>
            </a:r>
            <a:endParaRPr lang="en-US" b="1" dirty="0"/>
          </a:p>
          <a:p>
            <a:r>
              <a:rPr lang="en-US" dirty="0"/>
              <a:t>Search strings: </a:t>
            </a:r>
          </a:p>
          <a:p>
            <a:pPr lvl="1">
              <a:buClr>
                <a:schemeClr val="tx1"/>
              </a:buClr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</a:rPr>
              <a:t>“biodiversity consists of”</a:t>
            </a:r>
          </a:p>
          <a:p>
            <a:pPr lvl="1">
              <a:buClr>
                <a:schemeClr val="tx1"/>
              </a:buClr>
              <a:buFont typeface="Arial"/>
              <a:buChar char="•"/>
            </a:pPr>
            <a:r>
              <a:rPr lang="en-US" dirty="0">
                <a:solidFill>
                  <a:schemeClr val="tx1"/>
                </a:solidFill>
              </a:rPr>
              <a:t>“biodiversity refers to</a:t>
            </a:r>
            <a:r>
              <a:rPr lang="en-US" dirty="0" smtClean="0">
                <a:solidFill>
                  <a:schemeClr val="tx1"/>
                </a:solidFill>
              </a:rPr>
              <a:t>”</a:t>
            </a:r>
            <a:endParaRPr lang="en-US" dirty="0">
              <a:solidFill>
                <a:schemeClr val="tx1"/>
              </a:solidFill>
            </a:endParaRPr>
          </a:p>
          <a:p>
            <a:pPr>
              <a:buClrTx/>
            </a:pPr>
            <a:r>
              <a:rPr lang="en-US" dirty="0"/>
              <a:t>Occurrences: 67 (62 when duplications are manually removed, 49 when other specific selection criteria are </a:t>
            </a:r>
            <a:r>
              <a:rPr lang="en-US" dirty="0" smtClean="0"/>
              <a:t>manually applied</a:t>
            </a:r>
            <a:r>
              <a:rPr lang="en-US" dirty="0"/>
              <a:t>)</a:t>
            </a:r>
          </a:p>
          <a:p>
            <a:pPr marL="274320" lvl="1" indent="0">
              <a:buClrTx/>
              <a:buNone/>
            </a:pPr>
            <a:r>
              <a:rPr lang="en-US" dirty="0">
                <a:solidFill>
                  <a:schemeClr val="tx1"/>
                </a:solidFill>
              </a:rPr>
              <a:t>Curiosity/potential problem: according to the DB there are 73 occurrences (55 from full text, 18 from citation/abstract/indexing), but then it shows only 67.</a:t>
            </a:r>
          </a:p>
          <a:p>
            <a:pPr lvl="1">
              <a:buClr>
                <a:schemeClr val="tx1"/>
              </a:buClr>
              <a:buFont typeface="Arial"/>
              <a:buChar char="•"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9785" y="6425745"/>
            <a:ext cx="5024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Silvia Di Marco | CFCUL | BIODECON (PTDC/IVC-HFC/1817/2014)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5301358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0" indent="0"/>
            <a:r>
              <a:rPr lang="en-US" dirty="0" err="1"/>
              <a:t>ProQuest</a:t>
            </a:r>
            <a:r>
              <a:rPr lang="en-US" dirty="0"/>
              <a:t> 1 and </a:t>
            </a:r>
            <a:r>
              <a:rPr lang="en-US" dirty="0" smtClean="0"/>
              <a:t>2: observations and 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659008"/>
            <a:ext cx="8503920" cy="4572000"/>
          </a:xfrm>
        </p:spPr>
        <p:txBody>
          <a:bodyPr>
            <a:normAutofit fontScale="70000" lnSpcReduction="20000"/>
          </a:bodyPr>
          <a:lstStyle/>
          <a:p>
            <a:pPr marL="0" indent="0">
              <a:buClrTx/>
              <a:buNone/>
            </a:pPr>
            <a:r>
              <a:rPr lang="en-US" b="1" dirty="0" smtClean="0"/>
              <a:t>Search t</a:t>
            </a:r>
            <a:r>
              <a:rPr lang="en-US" b="1" dirty="0" smtClean="0">
                <a:solidFill>
                  <a:schemeClr val="tx1"/>
                </a:solidFill>
              </a:rPr>
              <a:t>ime span: </a:t>
            </a:r>
            <a:r>
              <a:rPr lang="en-US" dirty="0" err="1" smtClean="0">
                <a:solidFill>
                  <a:schemeClr val="tx1"/>
                </a:solidFill>
              </a:rPr>
              <a:t>dec</a:t>
            </a:r>
            <a:r>
              <a:rPr lang="en-US" dirty="0" smtClean="0">
                <a:solidFill>
                  <a:schemeClr val="tx1"/>
                </a:solidFill>
              </a:rPr>
              <a:t> 1986-nov 2016</a:t>
            </a:r>
          </a:p>
          <a:p>
            <a:pPr marL="0" indent="0">
              <a:buClrTx/>
              <a:buNone/>
            </a:pPr>
            <a:r>
              <a:rPr lang="en-US" b="1" dirty="0" smtClean="0"/>
              <a:t>Occurrences time span: </a:t>
            </a:r>
            <a:r>
              <a:rPr lang="en-US" dirty="0" smtClean="0"/>
              <a:t>1993</a:t>
            </a:r>
            <a:r>
              <a:rPr lang="en-US" dirty="0"/>
              <a:t>-</a:t>
            </a:r>
            <a:r>
              <a:rPr lang="en-US" dirty="0" smtClean="0"/>
              <a:t>2016</a:t>
            </a:r>
            <a:endParaRPr lang="en-US" dirty="0" smtClean="0">
              <a:solidFill>
                <a:schemeClr val="tx1"/>
              </a:solidFill>
            </a:endParaRPr>
          </a:p>
          <a:p>
            <a:pPr marL="0" indent="0">
              <a:buClrTx/>
              <a:buNone/>
            </a:pPr>
            <a:r>
              <a:rPr lang="en-US" b="1" dirty="0" smtClean="0"/>
              <a:t>Sources: </a:t>
            </a:r>
            <a:r>
              <a:rPr lang="en-US" dirty="0" smtClean="0"/>
              <a:t>peer-reviewed scholarly journals</a:t>
            </a:r>
          </a:p>
          <a:p>
            <a:pPr marL="0" indent="0">
              <a:buClrTx/>
              <a:buNone/>
            </a:pPr>
            <a:r>
              <a:rPr lang="en-US" b="1" dirty="0" smtClean="0"/>
              <a:t>Search in: </a:t>
            </a:r>
            <a:r>
              <a:rPr lang="en-US" dirty="0" smtClean="0"/>
              <a:t>full text + citation/abstract/indexing</a:t>
            </a:r>
          </a:p>
          <a:p>
            <a:pPr marL="0" indent="0">
              <a:buClrTx/>
              <a:buNone/>
            </a:pPr>
            <a:r>
              <a:rPr lang="en-US" b="1" dirty="0" smtClean="0">
                <a:solidFill>
                  <a:schemeClr val="tx1"/>
                </a:solidFill>
              </a:rPr>
              <a:t>Other search restrictions: </a:t>
            </a:r>
            <a:r>
              <a:rPr lang="en-US" dirty="0" smtClean="0">
                <a:solidFill>
                  <a:schemeClr val="tx1"/>
                </a:solidFill>
              </a:rPr>
              <a:t>none</a:t>
            </a:r>
          </a:p>
          <a:p>
            <a:pPr marL="0" indent="0">
              <a:buClrTx/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marL="0" indent="0">
              <a:buClrTx/>
              <a:buNone/>
            </a:pPr>
            <a:r>
              <a:rPr lang="en-US" b="1" dirty="0" smtClean="0"/>
              <a:t>Observations 1: </a:t>
            </a:r>
            <a:r>
              <a:rPr lang="en-US" dirty="0" smtClean="0"/>
              <a:t>search not limited to biology/ecology journals. Results from economy, law, education, philosophy, urbanism journals.</a:t>
            </a:r>
          </a:p>
          <a:p>
            <a:pPr marL="0" indent="0">
              <a:buClrTx/>
              <a:buNone/>
            </a:pPr>
            <a:r>
              <a:rPr lang="en-US" b="1" dirty="0" smtClean="0"/>
              <a:t>Observations 2: </a:t>
            </a:r>
            <a:r>
              <a:rPr lang="en-US" dirty="0" smtClean="0"/>
              <a:t>Searches in the abstract might not refer to the actual article abstract, but to a condensed version present in </a:t>
            </a:r>
            <a:r>
              <a:rPr lang="en-US" dirty="0" err="1" smtClean="0"/>
              <a:t>ProQuest</a:t>
            </a:r>
            <a:r>
              <a:rPr lang="en-US" dirty="0" smtClean="0"/>
              <a:t> metadata</a:t>
            </a:r>
          </a:p>
          <a:p>
            <a:pPr marL="0" indent="0">
              <a:buClrTx/>
              <a:buNone/>
            </a:pPr>
            <a:endParaRPr lang="en-US" dirty="0" smtClean="0"/>
          </a:p>
          <a:p>
            <a:pPr marL="0" indent="0">
              <a:buClrTx/>
              <a:buNone/>
            </a:pPr>
            <a:r>
              <a:rPr lang="en-US" b="1" dirty="0" smtClean="0">
                <a:solidFill>
                  <a:schemeClr val="tx1"/>
                </a:solidFill>
              </a:rPr>
              <a:t>Problem 1: </a:t>
            </a:r>
            <a:r>
              <a:rPr lang="en-US" dirty="0" smtClean="0">
                <a:solidFill>
                  <a:schemeClr val="tx1"/>
                </a:solidFill>
              </a:rPr>
              <a:t>Search run in both full text and </a:t>
            </a:r>
            <a:r>
              <a:rPr lang="en-US" dirty="0" smtClean="0"/>
              <a:t>citation</a:t>
            </a:r>
            <a:r>
              <a:rPr lang="en-US" dirty="0"/>
              <a:t>/</a:t>
            </a:r>
            <a:r>
              <a:rPr lang="en-US" dirty="0" smtClean="0"/>
              <a:t>abstract/indexing (methodological problem? =&gt; lack of uniformity)</a:t>
            </a:r>
          </a:p>
          <a:p>
            <a:pPr marL="0" indent="0">
              <a:buClrTx/>
              <a:buNone/>
            </a:pPr>
            <a:r>
              <a:rPr lang="en-US" b="1" dirty="0" smtClean="0">
                <a:solidFill>
                  <a:schemeClr val="tx1"/>
                </a:solidFill>
              </a:rPr>
              <a:t>Problem 2: </a:t>
            </a:r>
            <a:r>
              <a:rPr lang="en-US" dirty="0" smtClean="0">
                <a:solidFill>
                  <a:schemeClr val="tx1"/>
                </a:solidFill>
              </a:rPr>
              <a:t>No occurrences before 1993</a:t>
            </a:r>
          </a:p>
          <a:p>
            <a:pPr marL="0" indent="0">
              <a:buClrTx/>
              <a:buNone/>
            </a:pPr>
            <a:r>
              <a:rPr lang="en-US" b="1" dirty="0" smtClean="0"/>
              <a:t>Problem 3: </a:t>
            </a:r>
            <a:r>
              <a:rPr lang="en-US" dirty="0" smtClean="0"/>
              <a:t>Search misses much quoted definitions such as </a:t>
            </a:r>
            <a:r>
              <a:rPr lang="en-US" dirty="0" err="1" smtClean="0"/>
              <a:t>Noss</a:t>
            </a:r>
            <a:r>
              <a:rPr lang="en-US" dirty="0" smtClean="0"/>
              <a:t> 1990 (1212 Web of Science) and Purvis &amp; Hector 2000 (452 </a:t>
            </a:r>
            <a:r>
              <a:rPr lang="en-US" dirty="0" err="1" smtClean="0"/>
              <a:t>WoS</a:t>
            </a:r>
            <a:r>
              <a:rPr lang="en-US" dirty="0" smtClean="0"/>
              <a:t>)</a:t>
            </a:r>
            <a:endParaRPr lang="en-US" dirty="0" smtClean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69785" y="6425745"/>
            <a:ext cx="5024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Silvia Di Marco | CFCUL | BIODECON (PTDC/IVC-HFC/1817/2014)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820900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dirty="0" smtClean="0"/>
              <a:t>database </a:t>
            </a:r>
            <a:r>
              <a:rPr lang="en-US" dirty="0"/>
              <a:t>search – </a:t>
            </a:r>
            <a:r>
              <a:rPr lang="en-US" dirty="0" err="1"/>
              <a:t>ProQuest</a:t>
            </a:r>
            <a:r>
              <a:rPr lang="en-US" dirty="0"/>
              <a:t> 3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659008"/>
            <a:ext cx="8503920" cy="45720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b="1" dirty="0" smtClean="0"/>
              <a:t>ProQuest3</a:t>
            </a:r>
          </a:p>
          <a:p>
            <a:r>
              <a:rPr lang="en-US" dirty="0" smtClean="0"/>
              <a:t>Search strings:</a:t>
            </a:r>
          </a:p>
          <a:p>
            <a:pPr lvl="1">
              <a:buClrTx/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“biodiversity </a:t>
            </a:r>
            <a:r>
              <a:rPr lang="en-US" dirty="0">
                <a:solidFill>
                  <a:schemeClr val="tx1"/>
                </a:solidFill>
              </a:rPr>
              <a:t>is </a:t>
            </a:r>
            <a:r>
              <a:rPr lang="en-US" dirty="0" smtClean="0">
                <a:solidFill>
                  <a:schemeClr val="tx1"/>
                </a:solidFill>
              </a:rPr>
              <a:t>the”</a:t>
            </a:r>
          </a:p>
          <a:p>
            <a:pPr lvl="1">
              <a:buClrTx/>
              <a:buFont typeface="Arial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“biodiversity is a”</a:t>
            </a:r>
            <a:endParaRPr lang="en-US" dirty="0">
              <a:solidFill>
                <a:schemeClr val="tx1"/>
              </a:solidFill>
            </a:endParaRPr>
          </a:p>
          <a:p>
            <a:pPr>
              <a:buClrTx/>
              <a:buFont typeface="Arial"/>
              <a:buChar char="•"/>
            </a:pPr>
            <a:r>
              <a:rPr lang="en-US" dirty="0" smtClean="0"/>
              <a:t>Occurrences: 1584 (974 FT, 610 CAI)</a:t>
            </a:r>
          </a:p>
          <a:p>
            <a:pPr>
              <a:buClrTx/>
              <a:buFont typeface="Arial"/>
              <a:buChar char="•"/>
            </a:pPr>
            <a:endParaRPr lang="en-US" dirty="0"/>
          </a:p>
          <a:p>
            <a:pPr marL="0" indent="0">
              <a:buClrTx/>
              <a:buNone/>
            </a:pPr>
            <a:r>
              <a:rPr lang="en-US" b="1" dirty="0"/>
              <a:t>Search time span: </a:t>
            </a:r>
            <a:r>
              <a:rPr lang="en-US" dirty="0" err="1"/>
              <a:t>dec</a:t>
            </a:r>
            <a:r>
              <a:rPr lang="en-US" dirty="0"/>
              <a:t> 1986-nov 2016</a:t>
            </a:r>
          </a:p>
          <a:p>
            <a:pPr marL="0" indent="0">
              <a:buClrTx/>
              <a:buNone/>
            </a:pPr>
            <a:r>
              <a:rPr lang="en-US" b="1" dirty="0"/>
              <a:t>Occurrences time span: </a:t>
            </a:r>
            <a:r>
              <a:rPr lang="en-US" dirty="0" smtClean="0"/>
              <a:t>1991-</a:t>
            </a:r>
            <a:r>
              <a:rPr lang="en-US" dirty="0"/>
              <a:t>2016</a:t>
            </a:r>
          </a:p>
          <a:p>
            <a:pPr marL="0" indent="0">
              <a:buClrTx/>
              <a:buNone/>
            </a:pPr>
            <a:r>
              <a:rPr lang="en-US" b="1" dirty="0"/>
              <a:t>Sources: </a:t>
            </a:r>
            <a:r>
              <a:rPr lang="en-US" dirty="0"/>
              <a:t>peer-reviewed scholarly journals</a:t>
            </a:r>
          </a:p>
          <a:p>
            <a:pPr marL="0" indent="0">
              <a:buClrTx/>
              <a:buNone/>
            </a:pPr>
            <a:r>
              <a:rPr lang="en-US" b="1" dirty="0"/>
              <a:t>Search in: </a:t>
            </a:r>
            <a:r>
              <a:rPr lang="en-US" dirty="0"/>
              <a:t>full text + citation/abstract/</a:t>
            </a:r>
            <a:r>
              <a:rPr lang="en-US" dirty="0" smtClean="0"/>
              <a:t>indexing (CAI)</a:t>
            </a:r>
            <a:endParaRPr lang="en-US" dirty="0"/>
          </a:p>
          <a:p>
            <a:pPr marL="0" indent="0">
              <a:buClrTx/>
              <a:buNone/>
            </a:pPr>
            <a:r>
              <a:rPr lang="en-US" b="1" dirty="0"/>
              <a:t>Other search restrictions: </a:t>
            </a:r>
            <a:r>
              <a:rPr lang="en-US" dirty="0" smtClean="0"/>
              <a:t>none</a:t>
            </a:r>
          </a:p>
          <a:p>
            <a:pPr marL="0" indent="0">
              <a:buClrTx/>
              <a:buNone/>
            </a:pPr>
            <a:endParaRPr lang="en-US" dirty="0" smtClean="0"/>
          </a:p>
          <a:p>
            <a:pPr marL="0" indent="0">
              <a:buClrTx/>
              <a:buNone/>
            </a:pPr>
            <a:r>
              <a:rPr lang="en-US" b="1" dirty="0" smtClean="0"/>
              <a:t>Observations 1: </a:t>
            </a:r>
            <a:r>
              <a:rPr lang="en-US" dirty="0"/>
              <a:t>R</a:t>
            </a:r>
            <a:r>
              <a:rPr lang="en-US" dirty="0" smtClean="0"/>
              <a:t>esults include Purvis &amp; Hector 2000 but not </a:t>
            </a:r>
            <a:r>
              <a:rPr lang="en-US" dirty="0" err="1" smtClean="0"/>
              <a:t>Noss</a:t>
            </a:r>
            <a:r>
              <a:rPr lang="en-US" dirty="0" smtClean="0"/>
              <a:t> 1990</a:t>
            </a:r>
          </a:p>
          <a:p>
            <a:pPr marL="0" indent="0">
              <a:buClrTx/>
              <a:buNone/>
            </a:pPr>
            <a:r>
              <a:rPr lang="en-US" b="1" dirty="0" smtClean="0"/>
              <a:t>Observations 2: </a:t>
            </a:r>
            <a:r>
              <a:rPr lang="en-US" dirty="0" smtClean="0"/>
              <a:t>Purvis &amp; Hector 2000 is retrieved even if we limit the search to CAI and introduce the restriction Document Type: article</a:t>
            </a:r>
            <a:endParaRPr lang="en-US" dirty="0"/>
          </a:p>
          <a:p>
            <a:pPr marL="0" indent="0">
              <a:buClrTx/>
              <a:buNone/>
            </a:pPr>
            <a:endParaRPr lang="en-US" dirty="0" smtClean="0"/>
          </a:p>
          <a:p>
            <a:pPr marL="274320" lvl="1" indent="0">
              <a:buClr>
                <a:schemeClr val="tx1"/>
              </a:buClr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9785" y="6425745"/>
            <a:ext cx="5024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Silvia Di Marco | CFCUL | BIODECON (PTDC/IVC-HFC/1817/2014)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3395410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dirty="0" smtClean="0"/>
              <a:t>database </a:t>
            </a:r>
            <a:r>
              <a:rPr lang="en-US" dirty="0"/>
              <a:t>search – </a:t>
            </a:r>
            <a:r>
              <a:rPr lang="en-US" dirty="0" err="1"/>
              <a:t>ProQuest</a:t>
            </a:r>
            <a:r>
              <a:rPr lang="en-US" dirty="0"/>
              <a:t> </a:t>
            </a:r>
            <a:r>
              <a:rPr lang="en-US" dirty="0" smtClean="0"/>
              <a:t>4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659008"/>
            <a:ext cx="8503920" cy="457200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b="1" dirty="0" smtClean="0"/>
              <a:t>ProQuest4 – </a:t>
            </a:r>
            <a:r>
              <a:rPr lang="en-US" dirty="0" smtClean="0"/>
              <a:t>run to be sure to include </a:t>
            </a:r>
            <a:r>
              <a:rPr lang="en-US" dirty="0" err="1" smtClean="0"/>
              <a:t>Noss</a:t>
            </a:r>
            <a:r>
              <a:rPr lang="en-US" dirty="0" smtClean="0"/>
              <a:t> 1990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b="1" dirty="0" smtClean="0"/>
              <a:t>Search phrase: </a:t>
            </a:r>
            <a:r>
              <a:rPr lang="en-US" dirty="0" smtClean="0">
                <a:solidFill>
                  <a:schemeClr val="tx1"/>
                </a:solidFill>
              </a:rPr>
              <a:t>“biodiversity is”</a:t>
            </a:r>
          </a:p>
          <a:p>
            <a:pPr marL="0" indent="0">
              <a:buClrTx/>
              <a:buNone/>
            </a:pPr>
            <a:endParaRPr lang="en-US" dirty="0"/>
          </a:p>
          <a:p>
            <a:pPr marL="0" indent="0">
              <a:buClrTx/>
              <a:buNone/>
            </a:pPr>
            <a:r>
              <a:rPr lang="en-US" b="1" dirty="0"/>
              <a:t>Search time span: </a:t>
            </a:r>
            <a:r>
              <a:rPr lang="en-US" dirty="0" err="1"/>
              <a:t>dec</a:t>
            </a:r>
            <a:r>
              <a:rPr lang="en-US" dirty="0"/>
              <a:t> 1986-nov 2016</a:t>
            </a:r>
          </a:p>
          <a:p>
            <a:pPr marL="0" indent="0">
              <a:buClrTx/>
              <a:buNone/>
            </a:pPr>
            <a:r>
              <a:rPr lang="en-US" b="1" dirty="0"/>
              <a:t>Occurrences time span: </a:t>
            </a:r>
            <a:r>
              <a:rPr lang="en-US" dirty="0" smtClean="0"/>
              <a:t>1987-</a:t>
            </a:r>
            <a:r>
              <a:rPr lang="en-US" dirty="0"/>
              <a:t>2016</a:t>
            </a:r>
          </a:p>
          <a:p>
            <a:pPr marL="0" indent="0">
              <a:buClrTx/>
              <a:buNone/>
            </a:pPr>
            <a:r>
              <a:rPr lang="en-US" b="1" dirty="0"/>
              <a:t>Sources: </a:t>
            </a:r>
            <a:r>
              <a:rPr lang="en-US" dirty="0"/>
              <a:t>peer-reviewed scholarly journals</a:t>
            </a:r>
          </a:p>
          <a:p>
            <a:pPr marL="0" indent="0">
              <a:buClrTx/>
              <a:buNone/>
            </a:pPr>
            <a:r>
              <a:rPr lang="en-US" b="1" dirty="0"/>
              <a:t>Search in: </a:t>
            </a:r>
            <a:r>
              <a:rPr lang="en-US" dirty="0" smtClean="0"/>
              <a:t>abstract/CAI</a:t>
            </a:r>
          </a:p>
          <a:p>
            <a:pPr marL="0" indent="0">
              <a:buClrTx/>
              <a:buNone/>
            </a:pPr>
            <a:r>
              <a:rPr lang="en-US" b="1" dirty="0"/>
              <a:t>Document t</a:t>
            </a:r>
            <a:r>
              <a:rPr lang="en-US" b="1" dirty="0" smtClean="0"/>
              <a:t>ype</a:t>
            </a:r>
            <a:r>
              <a:rPr lang="en-US" b="1" dirty="0"/>
              <a:t>: </a:t>
            </a:r>
            <a:r>
              <a:rPr lang="en-US" dirty="0"/>
              <a:t>article</a:t>
            </a:r>
            <a:endParaRPr lang="en-US" dirty="0" smtClean="0"/>
          </a:p>
          <a:p>
            <a:pPr marL="0" indent="0">
              <a:buClrTx/>
              <a:buNone/>
            </a:pPr>
            <a:endParaRPr lang="en-US" b="1" dirty="0" smtClean="0"/>
          </a:p>
          <a:p>
            <a:pPr marL="0" indent="0">
              <a:buClrTx/>
              <a:buNone/>
            </a:pPr>
            <a:r>
              <a:rPr lang="en-US" b="1" dirty="0" smtClean="0"/>
              <a:t>Occurrences: </a:t>
            </a:r>
            <a:r>
              <a:rPr lang="en-US" dirty="0" smtClean="0"/>
              <a:t>4402</a:t>
            </a:r>
          </a:p>
          <a:p>
            <a:pPr marL="0" indent="0">
              <a:buClrTx/>
              <a:buNone/>
            </a:pPr>
            <a:r>
              <a:rPr lang="en-US" b="1" dirty="0" smtClean="0"/>
              <a:t>Additional </a:t>
            </a:r>
            <a:r>
              <a:rPr lang="en-US" b="1" dirty="0"/>
              <a:t>search restrictions: </a:t>
            </a:r>
            <a:r>
              <a:rPr lang="en-US" dirty="0" smtClean="0"/>
              <a:t>Classification: conservation</a:t>
            </a:r>
          </a:p>
          <a:p>
            <a:pPr marL="0" indent="0">
              <a:buClrTx/>
              <a:buNone/>
            </a:pPr>
            <a:r>
              <a:rPr lang="en-US" b="1" dirty="0" smtClean="0"/>
              <a:t>Occurrences: </a:t>
            </a:r>
            <a:r>
              <a:rPr lang="en-US" dirty="0" smtClean="0"/>
              <a:t>128</a:t>
            </a:r>
          </a:p>
          <a:p>
            <a:pPr marL="0" indent="0">
              <a:buClrTx/>
              <a:buNone/>
            </a:pPr>
            <a:endParaRPr lang="en-US" dirty="0" smtClean="0"/>
          </a:p>
          <a:p>
            <a:pPr marL="0" indent="0">
              <a:buClrTx/>
              <a:buNone/>
            </a:pPr>
            <a:r>
              <a:rPr lang="en-US" b="1" dirty="0" smtClean="0">
                <a:solidFill>
                  <a:srgbClr val="000000"/>
                </a:solidFill>
              </a:rPr>
              <a:t>Observations 1: </a:t>
            </a:r>
            <a:r>
              <a:rPr lang="en-US" i="1" dirty="0" smtClean="0">
                <a:solidFill>
                  <a:srgbClr val="000000"/>
                </a:solidFill>
              </a:rPr>
              <a:t>Ad hoc </a:t>
            </a:r>
            <a:r>
              <a:rPr lang="en-US" dirty="0" smtClean="0">
                <a:solidFill>
                  <a:srgbClr val="000000"/>
                </a:solidFill>
              </a:rPr>
              <a:t>search run on the basis of </a:t>
            </a:r>
            <a:r>
              <a:rPr lang="en-US" dirty="0" err="1" smtClean="0">
                <a:solidFill>
                  <a:srgbClr val="000000"/>
                </a:solidFill>
              </a:rPr>
              <a:t>medatada</a:t>
            </a:r>
            <a:r>
              <a:rPr lang="en-US" dirty="0" smtClean="0">
                <a:solidFill>
                  <a:srgbClr val="000000"/>
                </a:solidFill>
              </a:rPr>
              <a:t> in </a:t>
            </a:r>
            <a:r>
              <a:rPr lang="en-US" dirty="0" err="1" smtClean="0">
                <a:solidFill>
                  <a:srgbClr val="000000"/>
                </a:solidFill>
              </a:rPr>
              <a:t>ProQuest</a:t>
            </a:r>
            <a:r>
              <a:rPr lang="en-US" dirty="0" smtClean="0">
                <a:solidFill>
                  <a:srgbClr val="000000"/>
                </a:solidFill>
              </a:rPr>
              <a:t> for </a:t>
            </a:r>
            <a:r>
              <a:rPr lang="en-US" dirty="0" err="1" smtClean="0">
                <a:solidFill>
                  <a:srgbClr val="000000"/>
                </a:solidFill>
              </a:rPr>
              <a:t>Noss</a:t>
            </a:r>
            <a:r>
              <a:rPr lang="en-US" dirty="0" smtClean="0">
                <a:solidFill>
                  <a:srgbClr val="000000"/>
                </a:solidFill>
              </a:rPr>
              <a:t> 1990. </a:t>
            </a:r>
          </a:p>
          <a:p>
            <a:pPr marL="0" indent="0">
              <a:buClrTx/>
              <a:buNone/>
            </a:pPr>
            <a:r>
              <a:rPr lang="en-US" b="1" dirty="0" smtClean="0">
                <a:solidFill>
                  <a:srgbClr val="000000"/>
                </a:solidFill>
              </a:rPr>
              <a:t>Observations 2: </a:t>
            </a:r>
            <a:r>
              <a:rPr lang="en-US" dirty="0" smtClean="0">
                <a:solidFill>
                  <a:srgbClr val="000000"/>
                </a:solidFill>
              </a:rPr>
              <a:t>b-on uses different metadata, thus you cannot use the same trick (Classification: conservation) to retrieve </a:t>
            </a:r>
            <a:r>
              <a:rPr lang="en-US" dirty="0" err="1" smtClean="0">
                <a:solidFill>
                  <a:srgbClr val="000000"/>
                </a:solidFill>
              </a:rPr>
              <a:t>Noss</a:t>
            </a:r>
            <a:r>
              <a:rPr lang="en-US" dirty="0" smtClean="0">
                <a:solidFill>
                  <a:srgbClr val="000000"/>
                </a:solidFill>
              </a:rPr>
              <a:t> 1990.</a:t>
            </a:r>
          </a:p>
          <a:p>
            <a:pPr marL="0" indent="0">
              <a:buClrTx/>
              <a:buNone/>
            </a:pPr>
            <a:r>
              <a:rPr lang="en-US" b="1" dirty="0" smtClean="0">
                <a:solidFill>
                  <a:srgbClr val="000000"/>
                </a:solidFill>
              </a:rPr>
              <a:t>Observations 3: </a:t>
            </a:r>
            <a:r>
              <a:rPr lang="en-US" dirty="0" smtClean="0">
                <a:solidFill>
                  <a:srgbClr val="000000"/>
                </a:solidFill>
              </a:rPr>
              <a:t>Attempts restricting search using Subject: biodiversity; conservation were unsuccessful</a:t>
            </a:r>
            <a:endParaRPr lang="en-US" dirty="0" smtClean="0"/>
          </a:p>
          <a:p>
            <a:pPr marL="274320" lvl="1" indent="0">
              <a:buClr>
                <a:schemeClr val="tx1"/>
              </a:buClr>
              <a:buNone/>
            </a:pP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69785" y="6425745"/>
            <a:ext cx="5024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Silvia Di Marco | CFCUL | BIODECON (PTDC/IVC-HFC/1817/2014)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2480575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dirty="0" smtClean="0"/>
              <a:t>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659008"/>
            <a:ext cx="8503920" cy="4572000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en-US" sz="2000" dirty="0" smtClean="0"/>
              <a:t>Should we establish an explicit set of definitions that must appear in the review? (benchmark of the quality of our search)</a:t>
            </a:r>
          </a:p>
          <a:p>
            <a:pPr>
              <a:buClr>
                <a:schemeClr val="tx1"/>
              </a:buClr>
            </a:pPr>
            <a:r>
              <a:rPr lang="en-US" sz="2000" dirty="0" smtClean="0"/>
              <a:t>If yes, how to select the “benchmark definitions”? (e.g. all the definitions from journals that appear in DeLong 1996)</a:t>
            </a:r>
          </a:p>
          <a:p>
            <a:pPr>
              <a:buClr>
                <a:schemeClr val="tx1"/>
              </a:buClr>
            </a:pPr>
            <a:r>
              <a:rPr lang="en-US" sz="2000" dirty="0" smtClean="0"/>
              <a:t>Should we restrict the search to titles and abstracts? </a:t>
            </a:r>
          </a:p>
          <a:p>
            <a:pPr>
              <a:buClr>
                <a:schemeClr val="tx1"/>
              </a:buClr>
            </a:pPr>
            <a:r>
              <a:rPr lang="en-US" sz="2000" dirty="0" smtClean="0"/>
              <a:t>Does it make any sense to use “tricks” as the one I used to retrieve </a:t>
            </a:r>
            <a:r>
              <a:rPr lang="en-US" sz="2000" dirty="0" err="1" smtClean="0"/>
              <a:t>Noss</a:t>
            </a:r>
            <a:r>
              <a:rPr lang="en-US" sz="2000" dirty="0" smtClean="0"/>
              <a:t> 1990?</a:t>
            </a:r>
          </a:p>
          <a:p>
            <a:pPr>
              <a:buClr>
                <a:schemeClr val="tx1"/>
              </a:buClr>
            </a:pPr>
            <a:r>
              <a:rPr lang="en-US" sz="2000" dirty="0" smtClean="0"/>
              <a:t>Would a combination of PQ1 AND PQ2 AND PQ3 + PQ4 be an acceptable search strategy?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9785" y="6425745"/>
            <a:ext cx="5024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Silvia Di Marco | CFCUL | BIODECON (PTDC/IVC-HFC/1817/2014)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069717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dirty="0" smtClean="0"/>
              <a:t>Searches in b-on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 fontScale="70000" lnSpcReduction="20000"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“biodiversity is” AB </a:t>
            </a:r>
          </a:p>
          <a:p>
            <a:pPr marL="0" indent="0">
              <a:buNone/>
            </a:pPr>
            <a:r>
              <a:rPr lang="en-US" dirty="0" smtClean="0"/>
              <a:t>1986</a:t>
            </a:r>
            <a:r>
              <a:rPr lang="en-US" dirty="0"/>
              <a:t>-2016</a:t>
            </a:r>
          </a:p>
          <a:p>
            <a:pPr marL="0" indent="0">
              <a:buNone/>
            </a:pPr>
            <a:r>
              <a:rPr lang="en-US" dirty="0"/>
              <a:t>English</a:t>
            </a:r>
          </a:p>
          <a:p>
            <a:pPr marL="0" indent="0">
              <a:buNone/>
            </a:pPr>
            <a:r>
              <a:rPr lang="en-US" dirty="0"/>
              <a:t>peer reviewed</a:t>
            </a:r>
          </a:p>
          <a:p>
            <a:pPr marL="0" indent="0">
              <a:buNone/>
            </a:pPr>
            <a:r>
              <a:rPr lang="en-US" dirty="0"/>
              <a:t>selected of disciplines</a:t>
            </a:r>
          </a:p>
          <a:p>
            <a:pPr marL="0" indent="0">
              <a:buNone/>
            </a:pPr>
            <a:r>
              <a:rPr lang="en-US" dirty="0"/>
              <a:t>academic journals</a:t>
            </a:r>
          </a:p>
          <a:p>
            <a:pPr marL="0" indent="0">
              <a:buNone/>
            </a:pPr>
            <a:r>
              <a:rPr lang="en-US" b="1" dirty="0" smtClean="0"/>
              <a:t>Occurrences: </a:t>
            </a:r>
            <a:r>
              <a:rPr lang="en-US" dirty="0"/>
              <a:t>63,578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+ </a:t>
            </a:r>
            <a:r>
              <a:rPr lang="en-US" dirty="0"/>
              <a:t>Subject: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biodiversity conservation</a:t>
            </a:r>
          </a:p>
          <a:p>
            <a:pPr marL="0" indent="0">
              <a:buNone/>
            </a:pPr>
            <a:r>
              <a:rPr lang="en-US" b="1" dirty="0"/>
              <a:t>Occurrences: </a:t>
            </a:r>
            <a:r>
              <a:rPr lang="pt-BR" dirty="0" smtClean="0"/>
              <a:t>2,567</a:t>
            </a:r>
            <a:r>
              <a:rPr lang="pt-BR" dirty="0"/>
              <a:t>, </a:t>
            </a:r>
            <a:r>
              <a:rPr lang="pt-BR" dirty="0" err="1" smtClean="0"/>
              <a:t>Noss</a:t>
            </a:r>
            <a:r>
              <a:rPr lang="pt-BR" dirty="0" smtClean="0"/>
              <a:t> 1990 </a:t>
            </a:r>
            <a:r>
              <a:rPr lang="pt-BR" dirty="0" err="1" smtClean="0"/>
              <a:t>excluded</a:t>
            </a:r>
            <a:endParaRPr lang="pt-BR" dirty="0"/>
          </a:p>
          <a:p>
            <a:pPr marL="0" indent="0">
              <a:buNone/>
            </a:pPr>
            <a:r>
              <a:rPr lang="pt-BR" dirty="0" err="1"/>
              <a:t>conservation</a:t>
            </a:r>
            <a:r>
              <a:rPr lang="pt-BR" dirty="0"/>
              <a:t> </a:t>
            </a:r>
            <a:r>
              <a:rPr lang="pt-BR" dirty="0" err="1"/>
              <a:t>biology</a:t>
            </a:r>
            <a:endParaRPr lang="pt-BR" dirty="0"/>
          </a:p>
          <a:p>
            <a:pPr marL="0" indent="0">
              <a:buNone/>
            </a:pPr>
            <a:r>
              <a:rPr lang="en-US" b="1" dirty="0"/>
              <a:t>Occurrences: </a:t>
            </a:r>
            <a:r>
              <a:rPr lang="pt-BR" dirty="0" smtClean="0"/>
              <a:t>788</a:t>
            </a:r>
            <a:r>
              <a:rPr lang="pt-BR" dirty="0"/>
              <a:t>, </a:t>
            </a:r>
            <a:r>
              <a:rPr lang="pt-BR" dirty="0" err="1"/>
              <a:t>Noss</a:t>
            </a:r>
            <a:r>
              <a:rPr lang="pt-BR" dirty="0"/>
              <a:t> 1990 </a:t>
            </a:r>
            <a:r>
              <a:rPr lang="pt-BR" dirty="0" err="1"/>
              <a:t>excluded</a:t>
            </a:r>
            <a:endParaRPr lang="pt-BR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biodiversity </a:t>
            </a:r>
            <a:r>
              <a:rPr lang="en-US" dirty="0"/>
              <a:t>AB AND concept AB AND biodiversity </a:t>
            </a:r>
            <a:r>
              <a:rPr lang="en-US" dirty="0" smtClean="0"/>
              <a:t>TI </a:t>
            </a:r>
            <a:r>
              <a:rPr lang="en-US" b="1" dirty="0"/>
              <a:t>564</a:t>
            </a:r>
            <a:r>
              <a:rPr lang="en-US" dirty="0"/>
              <a:t> (inclusion </a:t>
            </a:r>
            <a:r>
              <a:rPr lang="en-US" dirty="0" err="1"/>
              <a:t>Noss</a:t>
            </a:r>
            <a:r>
              <a:rPr lang="en-US" dirty="0"/>
              <a:t> and Purvis &amp; Hector)</a:t>
            </a:r>
          </a:p>
          <a:p>
            <a:endParaRPr lang="en-US" dirty="0"/>
          </a:p>
          <a:p>
            <a:r>
              <a:rPr lang="en-US" dirty="0"/>
              <a:t>biodiversity AB AND definition AB AND biodiversity </a:t>
            </a:r>
            <a:r>
              <a:rPr lang="en-US" dirty="0" smtClean="0"/>
              <a:t>TI </a:t>
            </a:r>
            <a:r>
              <a:rPr lang="en-US" b="1" dirty="0"/>
              <a:t>195</a:t>
            </a:r>
            <a:r>
              <a:rPr lang="en-US" dirty="0"/>
              <a:t> (</a:t>
            </a:r>
            <a:r>
              <a:rPr lang="en-US" dirty="0" err="1"/>
              <a:t>exlusion</a:t>
            </a:r>
            <a:r>
              <a:rPr lang="en-US" dirty="0"/>
              <a:t> </a:t>
            </a:r>
            <a:r>
              <a:rPr lang="en-US" dirty="0" err="1"/>
              <a:t>Noss</a:t>
            </a:r>
            <a:r>
              <a:rPr lang="en-US" dirty="0"/>
              <a:t>)</a:t>
            </a:r>
          </a:p>
          <a:p>
            <a:endParaRPr lang="en-US" dirty="0"/>
          </a:p>
          <a:p>
            <a:r>
              <a:rPr lang="en-US" dirty="0" smtClean="0"/>
              <a:t>“term biodiversity” </a:t>
            </a:r>
            <a:r>
              <a:rPr lang="en-US" dirty="0"/>
              <a:t>AB AND biodiversity TI </a:t>
            </a:r>
            <a:r>
              <a:rPr lang="en-US" b="1" dirty="0"/>
              <a:t>47</a:t>
            </a:r>
            <a:r>
              <a:rPr lang="en-US" dirty="0"/>
              <a:t> (exclusion </a:t>
            </a:r>
            <a:r>
              <a:rPr lang="en-US" dirty="0" err="1"/>
              <a:t>Noss</a:t>
            </a:r>
            <a:r>
              <a:rPr lang="en-US" dirty="0"/>
              <a:t>, inclusion Purvis &amp; Hector</a:t>
            </a:r>
            <a:r>
              <a:rPr lang="en-US" dirty="0" smtClean="0"/>
              <a:t>)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sz="2000" dirty="0" smtClean="0"/>
              <a:t>AB=abstract</a:t>
            </a:r>
          </a:p>
          <a:p>
            <a:pPr marL="0" indent="0">
              <a:buNone/>
            </a:pPr>
            <a:r>
              <a:rPr lang="en-US" sz="2000" dirty="0" smtClean="0"/>
              <a:t>TI=title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69785" y="6425745"/>
            <a:ext cx="5024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Silvia Di Marco | CFCUL | BIODECON (PTDC/IVC-HFC/1817/2014)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030811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dirty="0" smtClean="0"/>
              <a:t>Search in b-on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1752" y="1659008"/>
            <a:ext cx="8503920" cy="4572000"/>
          </a:xfrm>
        </p:spPr>
        <p:txBody>
          <a:bodyPr>
            <a:normAutofit/>
          </a:bodyPr>
          <a:lstStyle/>
          <a:p>
            <a:pPr>
              <a:buClrTx/>
            </a:pPr>
            <a:r>
              <a:rPr lang="en-US" dirty="0" smtClean="0">
                <a:solidFill>
                  <a:schemeClr val="tx1"/>
                </a:solidFill>
              </a:rPr>
              <a:t>Applying PQ1 + PQ2 in AB with restrictions for disciplines it retrieves 70 occurrences, largely overlapping with PQ</a:t>
            </a:r>
          </a:p>
          <a:p>
            <a:pPr>
              <a:buClrTx/>
            </a:pPr>
            <a:r>
              <a:rPr lang="en-US" dirty="0" smtClean="0"/>
              <a:t>It doesn’t allow to run a search for “biodiversity is” or “biodiversity is the”, because it uses “is” and “the” as stop words</a:t>
            </a:r>
          </a:p>
          <a:p>
            <a:pPr>
              <a:buClrTx/>
            </a:pPr>
            <a:r>
              <a:rPr lang="en-US" dirty="0" smtClean="0">
                <a:solidFill>
                  <a:schemeClr val="tx1"/>
                </a:solidFill>
              </a:rPr>
              <a:t>Possibility to restrict the search to disciplinary areas (option not available in PQ) and journals (option available also in PQ)</a:t>
            </a:r>
            <a:endParaRPr lang="en-US" dirty="0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None/>
            </a:pPr>
            <a:endParaRPr lang="en-US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169785" y="6425745"/>
            <a:ext cx="5024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Silvia Di Marco | CFCUL | BIODECON (PTDC/IVC-HFC/1817/2014)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10745270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/>
            <a:r>
              <a:rPr lang="en-US" dirty="0" smtClean="0"/>
              <a:t>b-on: disciplinary areas</a:t>
            </a:r>
            <a:endParaRPr lang="en-US" dirty="0"/>
          </a:p>
        </p:txBody>
      </p:sp>
      <p:pic>
        <p:nvPicPr>
          <p:cNvPr id="5" name="Content Placeholder 4" descr="disciplines.tiff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91" b="6991"/>
          <a:stretch>
            <a:fillRect/>
          </a:stretch>
        </p:blipFill>
        <p:spPr>
          <a:xfrm>
            <a:off x="301625" y="1658938"/>
            <a:ext cx="8504238" cy="4572000"/>
          </a:xfrm>
        </p:spPr>
      </p:pic>
      <p:sp>
        <p:nvSpPr>
          <p:cNvPr id="4" name="TextBox 3"/>
          <p:cNvSpPr txBox="1"/>
          <p:nvPr/>
        </p:nvSpPr>
        <p:spPr>
          <a:xfrm>
            <a:off x="169785" y="6425745"/>
            <a:ext cx="502403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dirty="0" smtClean="0"/>
              <a:t>Silvia Di Marco | CFCUL | BIODECON (PTDC/IVC-HFC/1817/2014)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965080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Default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华文新魏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Theme.thmx</Template>
  <TotalTime>346</TotalTime>
  <Words>1143</Words>
  <Application>Microsoft Macintosh PowerPoint</Application>
  <PresentationFormat>On-screen Show (4:3)</PresentationFormat>
  <Paragraphs>147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Default Theme</vt:lpstr>
      <vt:lpstr>Biodiversity definition a systematic review (?) </vt:lpstr>
      <vt:lpstr>database search – ProQuest 1 and 2</vt:lpstr>
      <vt:lpstr>ProQuest 1 and 2: observations and problems</vt:lpstr>
      <vt:lpstr>database search – ProQuest 3</vt:lpstr>
      <vt:lpstr>database search – ProQuest 4</vt:lpstr>
      <vt:lpstr>Questions</vt:lpstr>
      <vt:lpstr>Searches in b-on</vt:lpstr>
      <vt:lpstr>Search in b-on</vt:lpstr>
      <vt:lpstr>b-on: disciplinary areas</vt:lpstr>
      <vt:lpstr>b-on: subjects</vt:lpstr>
      <vt:lpstr>ProQuest &amp; b-on</vt:lpstr>
    </vt:vector>
  </TitlesOfParts>
  <Company>FCUL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CFCUL FCUL</dc:creator>
  <cp:lastModifiedBy>CFCUL FCUL</cp:lastModifiedBy>
  <cp:revision>30</cp:revision>
  <dcterms:created xsi:type="dcterms:W3CDTF">2016-11-30T11:07:59Z</dcterms:created>
  <dcterms:modified xsi:type="dcterms:W3CDTF">2016-12-02T17:37:51Z</dcterms:modified>
</cp:coreProperties>
</file>