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1"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34" autoAdjust="0"/>
  </p:normalViewPr>
  <p:slideViewPr>
    <p:cSldViewPr snapToGrid="0" snapToObjects="1">
      <p:cViewPr>
        <p:scale>
          <a:sx n="100" d="100"/>
          <a:sy n="100" d="100"/>
        </p:scale>
        <p:origin x="-148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B1083-B6B4-C947-92AE-B3378BFFDB5B}" type="datetimeFigureOut">
              <a:rPr lang="en-US" smtClean="0"/>
              <a:t>06/07/16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ECB40-1FBC-FF4B-A1BB-29A07359BC4B}" type="slidenum">
              <a:rPr lang="en-US" smtClean="0"/>
              <a:t>‹#›</a:t>
            </a:fld>
            <a:endParaRPr lang="en-US"/>
          </a:p>
        </p:txBody>
      </p:sp>
    </p:spTree>
    <p:extLst>
      <p:ext uri="{BB962C8B-B14F-4D97-AF65-F5344CB8AC3E}">
        <p14:creationId xmlns:p14="http://schemas.microsoft.com/office/powerpoint/2010/main" val="32453142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Ecological diversity is necessary for</a:t>
            </a:r>
            <a:r>
              <a:rPr lang="en-US" baseline="0" dirty="0" smtClean="0"/>
              <a:t> biodiversity conservation, but it’s not part of the definition of  biodiversity. To equate/include ecological diversity in biodiversity is to confuse a definition with a functional relationship. Biodiversity is a component of ecological diversity. (p. 743)</a:t>
            </a:r>
          </a:p>
          <a:p>
            <a:endParaRPr lang="en-US" baseline="0" dirty="0" smtClean="0"/>
          </a:p>
          <a:p>
            <a:r>
              <a:rPr lang="en-US" baseline="0" dirty="0" smtClean="0"/>
              <a:t>Limiting the scope of biodiversity to native biodiversity would (1) introduce a value judgment, opening the way to all kind of value judgment, (2) hamper communication because different disciplines or groups define what is native in different ways. </a:t>
            </a:r>
          </a:p>
          <a:p>
            <a:endParaRPr lang="en-US" dirty="0"/>
          </a:p>
        </p:txBody>
      </p:sp>
      <p:sp>
        <p:nvSpPr>
          <p:cNvPr id="4" name="Slide Number Placeholder 3"/>
          <p:cNvSpPr>
            <a:spLocks noGrp="1"/>
          </p:cNvSpPr>
          <p:nvPr>
            <p:ph type="sldNum" sz="quarter" idx="10"/>
          </p:nvPr>
        </p:nvSpPr>
        <p:spPr/>
        <p:txBody>
          <a:bodyPr/>
          <a:lstStyle/>
          <a:p>
            <a:fld id="{E1CECB40-1FBC-FF4B-A1BB-29A07359BC4B}" type="slidenum">
              <a:rPr lang="en-US" smtClean="0"/>
              <a:t>7</a:t>
            </a:fld>
            <a:endParaRPr lang="en-US"/>
          </a:p>
        </p:txBody>
      </p:sp>
    </p:spTree>
    <p:extLst>
      <p:ext uri="{BB962C8B-B14F-4D97-AF65-F5344CB8AC3E}">
        <p14:creationId xmlns:p14="http://schemas.microsoft.com/office/powerpoint/2010/main" val="343237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ECB40-1FBC-FF4B-A1BB-29A07359BC4B}" type="slidenum">
              <a:rPr lang="en-US" smtClean="0"/>
              <a:t>8</a:t>
            </a:fld>
            <a:endParaRPr lang="en-US"/>
          </a:p>
        </p:txBody>
      </p:sp>
    </p:spTree>
    <p:extLst>
      <p:ext uri="{BB962C8B-B14F-4D97-AF65-F5344CB8AC3E}">
        <p14:creationId xmlns:p14="http://schemas.microsoft.com/office/powerpoint/2010/main" val="3432375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ECB40-1FBC-FF4B-A1BB-29A07359BC4B}" type="slidenum">
              <a:rPr lang="en-US" smtClean="0"/>
              <a:t>9</a:t>
            </a:fld>
            <a:endParaRPr lang="en-US"/>
          </a:p>
        </p:txBody>
      </p:sp>
    </p:spTree>
    <p:extLst>
      <p:ext uri="{BB962C8B-B14F-4D97-AF65-F5344CB8AC3E}">
        <p14:creationId xmlns:p14="http://schemas.microsoft.com/office/powerpoint/2010/main" val="3432375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ECB40-1FBC-FF4B-A1BB-29A07359BC4B}" type="slidenum">
              <a:rPr lang="en-US" smtClean="0"/>
              <a:t>10</a:t>
            </a:fld>
            <a:endParaRPr lang="en-US"/>
          </a:p>
        </p:txBody>
      </p:sp>
    </p:spTree>
    <p:extLst>
      <p:ext uri="{BB962C8B-B14F-4D97-AF65-F5344CB8AC3E}">
        <p14:creationId xmlns:p14="http://schemas.microsoft.com/office/powerpoint/2010/main" val="343237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Click to edit Master subtitle style</a:t>
            </a:r>
            <a:endParaRPr kumimoji="0" lang="en-US"/>
          </a:p>
        </p:txBody>
      </p:sp>
      <p:sp>
        <p:nvSpPr>
          <p:cNvPr id="28" name="Date Placeholder 27"/>
          <p:cNvSpPr>
            <a:spLocks noGrp="1"/>
          </p:cNvSpPr>
          <p:nvPr>
            <p:ph type="dt" sz="half" idx="10"/>
          </p:nvPr>
        </p:nvSpPr>
        <p:spPr/>
        <p:txBody>
          <a:bodyPr/>
          <a:lstStyle/>
          <a:p>
            <a:fld id="{7990844B-54F4-7846-B871-774BE8462370}" type="datetimeFigureOut">
              <a:rPr lang="en-US" smtClean="0"/>
              <a:t>06/07/16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897FDF-4A8C-5345-9E84-1B1532C2701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P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PT"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
        <p:nvSpPr>
          <p:cNvPr id="4" name="Date Placeholder 3"/>
          <p:cNvSpPr>
            <a:spLocks noGrp="1"/>
          </p:cNvSpPr>
          <p:nvPr>
            <p:ph type="dt" sz="half" idx="10"/>
          </p:nvPr>
        </p:nvSpPr>
        <p:spPr/>
        <p:txBody>
          <a:bodyPr/>
          <a:lstStyle/>
          <a:p>
            <a:fld id="{7990844B-54F4-7846-B871-774BE8462370}" type="datetimeFigureOut">
              <a:rPr lang="en-US" smtClean="0"/>
              <a:t>06/07/16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97FDF-4A8C-5345-9E84-1B1532C270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B897FDF-4A8C-5345-9E84-1B1532C2701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
        <p:nvSpPr>
          <p:cNvPr id="4" name="Date Placeholder 3"/>
          <p:cNvSpPr>
            <a:spLocks noGrp="1"/>
          </p:cNvSpPr>
          <p:nvPr>
            <p:ph type="dt" sz="half" idx="10"/>
          </p:nvPr>
        </p:nvSpPr>
        <p:spPr/>
        <p:txBody>
          <a:bodyPr/>
          <a:lstStyle/>
          <a:p>
            <a:fld id="{7990844B-54F4-7846-B871-774BE8462370}" type="datetimeFigureOut">
              <a:rPr lang="en-US" smtClean="0"/>
              <a:t>06/07/16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pt-P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pt-PT" smtClean="0"/>
              <a:t>Click to edit Master title style</a:t>
            </a:r>
            <a:endParaRPr kumimoji="0" lang="en-US"/>
          </a:p>
        </p:txBody>
      </p:sp>
      <p:sp>
        <p:nvSpPr>
          <p:cNvPr id="4" name="Date Placeholder 3"/>
          <p:cNvSpPr>
            <a:spLocks noGrp="1"/>
          </p:cNvSpPr>
          <p:nvPr>
            <p:ph type="dt" sz="half" idx="10"/>
          </p:nvPr>
        </p:nvSpPr>
        <p:spPr/>
        <p:txBody>
          <a:bodyPr/>
          <a:lstStyle/>
          <a:p>
            <a:fld id="{7990844B-54F4-7846-B871-774BE8462370}" type="datetimeFigureOut">
              <a:rPr lang="en-US" smtClean="0"/>
              <a:t>06/07/16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B897FDF-4A8C-5345-9E84-1B1532C2701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990844B-54F4-7846-B871-774BE8462370}" type="datetimeFigureOut">
              <a:rPr lang="en-US" smtClean="0"/>
              <a:t>06/07/16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897FDF-4A8C-5345-9E84-1B1532C2701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P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pt-PT"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990844B-54F4-7846-B871-774BE8462370}" type="datetimeFigureOut">
              <a:rPr lang="en-US" smtClean="0"/>
              <a:t>06/07/16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97FDF-4A8C-5345-9E84-1B1532C2701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Click to edit Master text styles</a:t>
            </a:r>
          </a:p>
        </p:txBody>
      </p:sp>
      <p:sp>
        <p:nvSpPr>
          <p:cNvPr id="7" name="Date Placeholder 6"/>
          <p:cNvSpPr>
            <a:spLocks noGrp="1"/>
          </p:cNvSpPr>
          <p:nvPr>
            <p:ph type="dt" sz="half" idx="10"/>
          </p:nvPr>
        </p:nvSpPr>
        <p:spPr/>
        <p:txBody>
          <a:bodyPr/>
          <a:lstStyle/>
          <a:p>
            <a:fld id="{7990844B-54F4-7846-B871-774BE8462370}" type="datetimeFigureOut">
              <a:rPr lang="en-US" smtClean="0"/>
              <a:t>06/07/16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B897FDF-4A8C-5345-9E84-1B1532C27014}" type="slidenum">
              <a:rPr lang="en-US" smtClean="0"/>
              <a:t>‹#›</a:t>
            </a:fld>
            <a:endParaRPr lang="en-US"/>
          </a:p>
        </p:txBody>
      </p:sp>
      <p:sp>
        <p:nvSpPr>
          <p:cNvPr id="23" name="Title 22"/>
          <p:cNvSpPr>
            <a:spLocks noGrp="1"/>
          </p:cNvSpPr>
          <p:nvPr>
            <p:ph type="title"/>
          </p:nvPr>
        </p:nvSpPr>
        <p:spPr/>
        <p:txBody>
          <a:bodyPr rtlCol="0" anchor="b" anchorCtr="0"/>
          <a:lstStyle/>
          <a:p>
            <a:r>
              <a:rPr kumimoji="0" lang="pt-PT"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PT" smtClean="0"/>
              <a:t>Click to edit Master title style</a:t>
            </a:r>
            <a:endParaRPr kumimoji="0" lang="en-US"/>
          </a:p>
        </p:txBody>
      </p:sp>
      <p:sp>
        <p:nvSpPr>
          <p:cNvPr id="3" name="Date Placeholder 2"/>
          <p:cNvSpPr>
            <a:spLocks noGrp="1"/>
          </p:cNvSpPr>
          <p:nvPr>
            <p:ph type="dt" sz="half" idx="10"/>
          </p:nvPr>
        </p:nvSpPr>
        <p:spPr/>
        <p:txBody>
          <a:bodyPr/>
          <a:lstStyle/>
          <a:p>
            <a:fld id="{7990844B-54F4-7846-B871-774BE8462370}" type="datetimeFigureOut">
              <a:rPr lang="en-US" smtClean="0"/>
              <a:t>06/07/16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B897FDF-4A8C-5345-9E84-1B1532C270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990844B-54F4-7846-B871-774BE8462370}" type="datetimeFigureOut">
              <a:rPr lang="en-US" smtClean="0"/>
              <a:t>06/07/16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B897FDF-4A8C-5345-9E84-1B1532C270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PT"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PT"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pt-PT" smtClean="0"/>
              <a:t>Click to edit Master text styles</a:t>
            </a:r>
          </a:p>
          <a:p>
            <a:pPr lvl="1" eaLnBrk="1" latinLnBrk="0" hangingPunct="1"/>
            <a:r>
              <a:rPr lang="pt-PT" smtClean="0"/>
              <a:t>Second level</a:t>
            </a:r>
          </a:p>
          <a:p>
            <a:pPr lvl="2" eaLnBrk="1" latinLnBrk="0" hangingPunct="1"/>
            <a:r>
              <a:rPr lang="pt-PT" smtClean="0"/>
              <a:t>Third level</a:t>
            </a:r>
          </a:p>
          <a:p>
            <a:pPr lvl="3" eaLnBrk="1" latinLnBrk="0" hangingPunct="1"/>
            <a:r>
              <a:rPr lang="pt-PT" smtClean="0"/>
              <a:t>Fourth level</a:t>
            </a:r>
          </a:p>
          <a:p>
            <a:pPr lvl="4" eaLnBrk="1" latinLnBrk="0" hangingPunct="1"/>
            <a:r>
              <a:rPr lang="pt-PT"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B897FDF-4A8C-5345-9E84-1B1532C2701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990844B-54F4-7846-B871-774BE8462370}" type="datetimeFigureOut">
              <a:rPr lang="en-US" smtClean="0"/>
              <a:t>06/07/16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B897FDF-4A8C-5345-9E84-1B1532C2701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PT"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pt-PT"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PT"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990844B-54F4-7846-B871-774BE8462370}" type="datetimeFigureOut">
              <a:rPr lang="en-US" smtClean="0"/>
              <a:t>06/07/16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990844B-54F4-7846-B871-774BE8462370}" type="datetimeFigureOut">
              <a:rPr lang="en-US" smtClean="0"/>
              <a:t>06/07/16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B897FDF-4A8C-5345-9E84-1B1532C2701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pt-PT"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PT" smtClean="0"/>
              <a:t>Click to edit Master text styles</a:t>
            </a:r>
          </a:p>
          <a:p>
            <a:pPr lvl="1" eaLnBrk="1" latinLnBrk="0" hangingPunct="1"/>
            <a:r>
              <a:rPr kumimoji="0" lang="pt-PT" smtClean="0"/>
              <a:t>Second level</a:t>
            </a:r>
          </a:p>
          <a:p>
            <a:pPr lvl="2" eaLnBrk="1" latinLnBrk="0" hangingPunct="1"/>
            <a:r>
              <a:rPr kumimoji="0" lang="pt-PT" smtClean="0"/>
              <a:t>Third level</a:t>
            </a:r>
          </a:p>
          <a:p>
            <a:pPr lvl="3" eaLnBrk="1" latinLnBrk="0" hangingPunct="1"/>
            <a:r>
              <a:rPr kumimoji="0" lang="pt-PT" smtClean="0"/>
              <a:t>Fourth level</a:t>
            </a:r>
          </a:p>
          <a:p>
            <a:pPr lvl="4" eaLnBrk="1" latinLnBrk="0" hangingPunct="1"/>
            <a:r>
              <a:rPr kumimoji="0" lang="pt-PT"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371600" y="2819400"/>
            <a:ext cx="6400800" cy="3082120"/>
          </a:xfrm>
        </p:spPr>
        <p:txBody>
          <a:bodyPr>
            <a:normAutofit/>
          </a:bodyPr>
          <a:lstStyle/>
          <a:p>
            <a:r>
              <a:rPr lang="en-US" dirty="0" smtClean="0"/>
              <a:t>Elena </a:t>
            </a:r>
            <a:r>
              <a:rPr lang="en-US" dirty="0" err="1" smtClean="0"/>
              <a:t>casetta</a:t>
            </a:r>
            <a:r>
              <a:rPr lang="en-US" dirty="0" smtClean="0"/>
              <a:t> &amp; Silvia di </a:t>
            </a:r>
            <a:r>
              <a:rPr lang="en-US" dirty="0" err="1" smtClean="0"/>
              <a:t>marco</a:t>
            </a:r>
            <a:endParaRPr lang="en-US" dirty="0" smtClean="0"/>
          </a:p>
          <a:p>
            <a:endParaRPr lang="en-US" dirty="0" smtClean="0"/>
          </a:p>
          <a:p>
            <a:r>
              <a:rPr lang="en-US" dirty="0" smtClean="0"/>
              <a:t>“How HAS Biodiversity been </a:t>
            </a:r>
            <a:r>
              <a:rPr lang="en-US" dirty="0"/>
              <a:t>Defined</a:t>
            </a:r>
            <a:r>
              <a:rPr lang="en-US" dirty="0" smtClean="0"/>
              <a:t>?”</a:t>
            </a:r>
          </a:p>
          <a:p>
            <a:endParaRPr lang="en-US" dirty="0"/>
          </a:p>
          <a:p>
            <a:r>
              <a:rPr lang="en-US" dirty="0" smtClean="0"/>
              <a:t>Mare | </a:t>
            </a:r>
            <a:r>
              <a:rPr lang="en-US" dirty="0" err="1" smtClean="0"/>
              <a:t>fcul</a:t>
            </a:r>
            <a:r>
              <a:rPr lang="en-US" dirty="0"/>
              <a:t> </a:t>
            </a:r>
            <a:r>
              <a:rPr lang="en-US" dirty="0" smtClean="0"/>
              <a:t>| </a:t>
            </a:r>
            <a:r>
              <a:rPr lang="en-US" dirty="0" err="1" smtClean="0"/>
              <a:t>july</a:t>
            </a:r>
            <a:r>
              <a:rPr lang="en-US" dirty="0" smtClean="0"/>
              <a:t> 6, 2016 </a:t>
            </a:r>
          </a:p>
          <a:p>
            <a:endParaRPr lang="en-US" dirty="0" smtClean="0"/>
          </a:p>
          <a:p>
            <a:pPr marL="285750" indent="-285750" algn="l">
              <a:buFont typeface="Arial"/>
              <a:buChar char="•"/>
            </a:pPr>
            <a:r>
              <a:rPr lang="en-US" b="0" cap="none" spc="0" dirty="0" smtClean="0"/>
              <a:t>DeLong, D.C.,1996, </a:t>
            </a:r>
            <a:r>
              <a:rPr lang="en-US" b="0" cap="none" spc="0" dirty="0"/>
              <a:t>D</a:t>
            </a:r>
            <a:r>
              <a:rPr lang="en-US" b="0" cap="none" spc="0" dirty="0" smtClean="0"/>
              <a:t>efining biodiversity. Wildlife </a:t>
            </a:r>
            <a:r>
              <a:rPr lang="en-US" b="0" cap="none" spc="0" dirty="0" err="1" smtClean="0"/>
              <a:t>Soc</a:t>
            </a:r>
            <a:r>
              <a:rPr lang="en-US" b="0" cap="none" spc="0" dirty="0" smtClean="0"/>
              <a:t> Bull 24: 738–749</a:t>
            </a:r>
            <a:endParaRPr lang="en-US" b="0" cap="none" spc="0" dirty="0"/>
          </a:p>
          <a:p>
            <a:pPr marL="285750" indent="-285750" algn="l">
              <a:buFont typeface="Arial"/>
              <a:buChar char="•"/>
            </a:pPr>
            <a:r>
              <a:rPr lang="en-US" b="0" cap="none" spc="0" dirty="0" err="1" smtClean="0"/>
              <a:t>Sarkar</a:t>
            </a:r>
            <a:r>
              <a:rPr lang="en-US" b="0" cap="none" spc="0" dirty="0" smtClean="0"/>
              <a:t>, S., 2002, Defining “biodiversity”. Assessing biodiversity. The monist 85/1: 131-155</a:t>
            </a:r>
            <a:endParaRPr lang="en-US" b="0" cap="none" spc="0" dirty="0"/>
          </a:p>
        </p:txBody>
      </p:sp>
      <p:sp>
        <p:nvSpPr>
          <p:cNvPr id="6" name="Title 5"/>
          <p:cNvSpPr>
            <a:spLocks noGrp="1"/>
          </p:cNvSpPr>
          <p:nvPr>
            <p:ph type="ctrTitle"/>
          </p:nvPr>
        </p:nvSpPr>
        <p:spPr/>
        <p:txBody>
          <a:bodyPr/>
          <a:lstStyle/>
          <a:p>
            <a:r>
              <a:rPr lang="en-US" dirty="0" err="1" smtClean="0"/>
              <a:t>BiODECON</a:t>
            </a:r>
            <a:r>
              <a:rPr lang="en-US" dirty="0" smtClean="0"/>
              <a:t> seminar</a:t>
            </a:r>
            <a:br>
              <a:rPr lang="en-US" dirty="0" smtClean="0"/>
            </a:br>
            <a:r>
              <a:rPr lang="en-US" dirty="0" smtClean="0">
                <a:solidFill>
                  <a:schemeClr val="accent5">
                    <a:lumMod val="75000"/>
                  </a:schemeClr>
                </a:solidFill>
              </a:rPr>
              <a:t>&amp; </a:t>
            </a:r>
            <a:r>
              <a:rPr lang="en-US" dirty="0" smtClean="0"/>
              <a:t>EXSY reading group</a:t>
            </a:r>
            <a:endParaRPr lang="en-US" dirty="0"/>
          </a:p>
        </p:txBody>
      </p:sp>
    </p:spTree>
    <p:extLst>
      <p:ext uri="{BB962C8B-B14F-4D97-AF65-F5344CB8AC3E}">
        <p14:creationId xmlns:p14="http://schemas.microsoft.com/office/powerpoint/2010/main" val="22245150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DeLong’s definition (2)</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pPr marL="0" indent="0">
              <a:buNone/>
            </a:pPr>
            <a:r>
              <a:rPr lang="en-US" sz="2000" dirty="0" smtClean="0"/>
              <a:t>“Biodiversity is an attribute of a site or area that consists of the variety within and among biotic communities, whether influenced by humans or not, at any spatial scale from microsites and habitat patches to the entire biosphere.” (745)</a:t>
            </a:r>
          </a:p>
          <a:p>
            <a:pPr marL="0" indent="0">
              <a:buNone/>
            </a:pPr>
            <a:endParaRPr lang="en-US" sz="2000" dirty="0"/>
          </a:p>
          <a:p>
            <a:pPr marL="0" indent="0">
              <a:buNone/>
            </a:pPr>
            <a:r>
              <a:rPr lang="en-US" sz="2000" dirty="0" smtClean="0"/>
              <a:t>“Biodiversity is the variety of life […]. In fact, variety-of-life can be viewed as a </a:t>
            </a:r>
            <a:r>
              <a:rPr lang="en-US" sz="2000" b="1" dirty="0" smtClean="0"/>
              <a:t>synonym of biological diversity</a:t>
            </a:r>
            <a:r>
              <a:rPr lang="en-US" sz="2000" dirty="0" smtClean="0"/>
              <a:t>.” (746) </a:t>
            </a:r>
            <a:endParaRPr lang="en-US" sz="2000" dirty="0"/>
          </a:p>
        </p:txBody>
      </p:sp>
      <p:sp>
        <p:nvSpPr>
          <p:cNvPr id="9" name="TextBox 8"/>
          <p:cNvSpPr txBox="1"/>
          <p:nvPr/>
        </p:nvSpPr>
        <p:spPr>
          <a:xfrm>
            <a:off x="5040853" y="4737282"/>
            <a:ext cx="3581965" cy="1323439"/>
          </a:xfrm>
          <a:prstGeom prst="rect">
            <a:avLst/>
          </a:prstGeom>
          <a:noFill/>
        </p:spPr>
        <p:txBody>
          <a:bodyPr wrap="square" rtlCol="0">
            <a:spAutoFit/>
          </a:bodyPr>
          <a:lstStyle/>
          <a:p>
            <a:r>
              <a:rPr lang="en-US" sz="1600" dirty="0" smtClean="0">
                <a:solidFill>
                  <a:schemeClr val="tx1">
                    <a:lumMod val="65000"/>
                    <a:lumOff val="35000"/>
                  </a:schemeClr>
                </a:solidFill>
              </a:rPr>
              <a:t>Applying DeLong’s own criteria of semantic analysis, we should get rid of the term biodiversity (cf. definitions by comparison and contrast)</a:t>
            </a:r>
            <a:endParaRPr lang="en-US" sz="1600" dirty="0">
              <a:solidFill>
                <a:schemeClr val="tx1">
                  <a:lumMod val="65000"/>
                  <a:lumOff val="35000"/>
                </a:schemeClr>
              </a:solidFill>
            </a:endParaRPr>
          </a:p>
        </p:txBody>
      </p:sp>
      <p:sp>
        <p:nvSpPr>
          <p:cNvPr id="11" name="Oval 10"/>
          <p:cNvSpPr/>
          <p:nvPr/>
        </p:nvSpPr>
        <p:spPr>
          <a:xfrm>
            <a:off x="301752" y="3638574"/>
            <a:ext cx="4122189" cy="998825"/>
          </a:xfrm>
          <a:prstGeom prst="ellipse">
            <a:avLst/>
          </a:prstGeom>
          <a:noFill/>
          <a:ln w="38100" cmpd="sng"/>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13" name="Straight Arrow Connector 12"/>
          <p:cNvCxnSpPr/>
          <p:nvPr/>
        </p:nvCxnSpPr>
        <p:spPr>
          <a:xfrm>
            <a:off x="3943580" y="4605723"/>
            <a:ext cx="1070302" cy="556488"/>
          </a:xfrm>
          <a:prstGeom prst="straightConnector1">
            <a:avLst/>
          </a:prstGeom>
          <a:ln w="57150" cmpd="sng">
            <a:solidFill>
              <a:schemeClr val="accent5">
                <a:lumMod val="75000"/>
              </a:schemeClr>
            </a:solidFill>
            <a:tailEnd type="arrow"/>
          </a:ln>
          <a:effectLst/>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834385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6258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it-IT" sz="2800" dirty="0"/>
              <a:t/>
            </a:r>
            <a:br>
              <a:rPr lang="it-IT" sz="2800" dirty="0"/>
            </a:br>
            <a:r>
              <a:rPr lang="en-US" sz="2800" b="1" dirty="0"/>
              <a:t/>
            </a:r>
            <a:br>
              <a:rPr lang="en-US" sz="2800" b="1" dirty="0"/>
            </a:br>
            <a:r>
              <a:rPr lang="en-US" sz="2400" dirty="0"/>
              <a:t>1. Difficulties in defining “biodiversity” </a:t>
            </a:r>
            <a:r>
              <a:rPr lang="en-US" sz="2400" dirty="0" smtClean="0"/>
              <a:t/>
            </a:r>
            <a:br>
              <a:rPr lang="en-US" sz="2400" dirty="0" smtClean="0"/>
            </a:br>
            <a:r>
              <a:rPr lang="en-US" sz="2400" dirty="0" smtClean="0"/>
              <a:t>and </a:t>
            </a:r>
            <a:r>
              <a:rPr lang="en-US" sz="2400" dirty="0"/>
              <a:t>in measuring biodiversity</a:t>
            </a:r>
          </a:p>
        </p:txBody>
      </p:sp>
      <p:sp>
        <p:nvSpPr>
          <p:cNvPr id="3" name="Content Placeholder 2"/>
          <p:cNvSpPr>
            <a:spLocks noGrp="1"/>
          </p:cNvSpPr>
          <p:nvPr>
            <p:ph sz="quarter" idx="1"/>
          </p:nvPr>
        </p:nvSpPr>
        <p:spPr>
          <a:xfrm>
            <a:off x="301752" y="1996948"/>
            <a:ext cx="8503920" cy="4572000"/>
          </a:xfrm>
        </p:spPr>
        <p:txBody>
          <a:bodyPr/>
          <a:lstStyle/>
          <a:p>
            <a:pPr lvl="0"/>
            <a:r>
              <a:rPr lang="en-US" dirty="0"/>
              <a:t>Neither definite definition of ‘biodiversity’, neither definite way of measuring general biodiversity.</a:t>
            </a:r>
            <a:endParaRPr lang="it-IT" dirty="0"/>
          </a:p>
          <a:p>
            <a:pPr lvl="0"/>
            <a:r>
              <a:rPr lang="en-US" dirty="0"/>
              <a:t>Difficulty in defining stems from the fact that the biological realm is marked by variability at every level of complexity. Here we focus on entities (S. claims that the focus on processes leads to the conservation of integrity rather than diversity and is beyond the scope of the paper).</a:t>
            </a:r>
            <a:endParaRPr lang="it-IT" dirty="0"/>
          </a:p>
          <a:p>
            <a:endParaRPr lang="en-US" dirty="0"/>
          </a:p>
        </p:txBody>
      </p:sp>
    </p:spTree>
    <p:extLst>
      <p:ext uri="{BB962C8B-B14F-4D97-AF65-F5344CB8AC3E}">
        <p14:creationId xmlns:p14="http://schemas.microsoft.com/office/powerpoint/2010/main" val="16190481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it-IT" dirty="0"/>
              <a:t/>
            </a:r>
            <a:br>
              <a:rPr lang="it-IT" dirty="0"/>
            </a:br>
            <a:r>
              <a:rPr lang="en-US" dirty="0"/>
              <a:t>2. Two kinds of definition</a:t>
            </a:r>
          </a:p>
        </p:txBody>
      </p:sp>
      <p:sp>
        <p:nvSpPr>
          <p:cNvPr id="3" name="Content Placeholder 2"/>
          <p:cNvSpPr>
            <a:spLocks noGrp="1"/>
          </p:cNvSpPr>
          <p:nvPr>
            <p:ph sz="quarter" idx="1"/>
          </p:nvPr>
        </p:nvSpPr>
        <p:spPr/>
        <p:txBody>
          <a:bodyPr/>
          <a:lstStyle/>
          <a:p>
            <a:pPr lvl="0"/>
            <a:r>
              <a:rPr lang="en-US" u="dbl" dirty="0"/>
              <a:t>Explicit definition</a:t>
            </a:r>
            <a:r>
              <a:rPr lang="en-US" dirty="0"/>
              <a:t>. </a:t>
            </a:r>
            <a:r>
              <a:rPr lang="en-US" dirty="0" err="1"/>
              <a:t>Sarkar</a:t>
            </a:r>
            <a:r>
              <a:rPr lang="en-US" dirty="0"/>
              <a:t>: by necessary and sufficient conditions; cf. </a:t>
            </a:r>
            <a:r>
              <a:rPr lang="en-US" dirty="0" err="1"/>
              <a:t>Macagno</a:t>
            </a:r>
            <a:r>
              <a:rPr lang="en-US" dirty="0"/>
              <a:t>, genus-difference def. (Notice: Aristotelian definition is just one kind of explicit definition). </a:t>
            </a:r>
            <a:endParaRPr lang="it-IT" dirty="0"/>
          </a:p>
          <a:p>
            <a:endParaRPr lang="en-US" dirty="0"/>
          </a:p>
        </p:txBody>
      </p:sp>
    </p:spTree>
    <p:extLst>
      <p:ext uri="{BB962C8B-B14F-4D97-AF65-F5344CB8AC3E}">
        <p14:creationId xmlns:p14="http://schemas.microsoft.com/office/powerpoint/2010/main" val="4415011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68300" y="241300"/>
            <a:ext cx="8504238" cy="5857875"/>
          </a:xfrm>
        </p:spPr>
        <p:txBody>
          <a:bodyPr>
            <a:normAutofit/>
          </a:bodyPr>
          <a:lstStyle/>
          <a:p>
            <a:pPr marL="0" lvl="0" indent="0">
              <a:buNone/>
            </a:pPr>
            <a:r>
              <a:rPr lang="en-US" b="1" dirty="0"/>
              <a:t>Best candidates</a:t>
            </a:r>
            <a:endParaRPr lang="it-IT" b="1" dirty="0"/>
          </a:p>
          <a:p>
            <a:r>
              <a:rPr lang="en-US" dirty="0"/>
              <a:t>- (ED1): ‘biodiversity’ refers to spatial or taxonomic hierarchy. </a:t>
            </a:r>
            <a:r>
              <a:rPr lang="en-US" i="1" dirty="0"/>
              <a:t>Cons: </a:t>
            </a:r>
            <a:r>
              <a:rPr lang="en-US" dirty="0"/>
              <a:t>this amounts saying that ‘biodiversity’ refers to all biological entities. Conservation would be an impractical proposal. </a:t>
            </a:r>
            <a:endParaRPr lang="it-IT" dirty="0"/>
          </a:p>
          <a:p>
            <a:r>
              <a:rPr lang="en-US" dirty="0"/>
              <a:t>- (ED2): ‘biodiversity’ refers to gene/species/ecosystems. </a:t>
            </a:r>
            <a:r>
              <a:rPr lang="en-US" i="1" dirty="0"/>
              <a:t>Cons: </a:t>
            </a:r>
            <a:r>
              <a:rPr lang="en-US" dirty="0"/>
              <a:t>it cannot account of those biological phenomena that do not depend on gene/species/ecosystem and that, still, are an important part of biodiversity (cf. in particular “endangered biological phenomena” such as Monarch butterfly migration; seasonal migrations of wildebeest in Africa; synchronous flowering of bamboo in </a:t>
            </a:r>
            <a:r>
              <a:rPr lang="en-US" dirty="0" smtClean="0"/>
              <a:t>India). </a:t>
            </a:r>
            <a:endParaRPr lang="it-IT" dirty="0"/>
          </a:p>
          <a:p>
            <a:endParaRPr lang="en-US" dirty="0"/>
          </a:p>
        </p:txBody>
      </p:sp>
    </p:spTree>
    <p:extLst>
      <p:ext uri="{BB962C8B-B14F-4D97-AF65-F5344CB8AC3E}">
        <p14:creationId xmlns:p14="http://schemas.microsoft.com/office/powerpoint/2010/main" val="18672784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68300" y="241300"/>
            <a:ext cx="8504238" cy="5857875"/>
          </a:xfrm>
        </p:spPr>
        <p:txBody>
          <a:bodyPr>
            <a:normAutofit fontScale="92500"/>
          </a:bodyPr>
          <a:lstStyle/>
          <a:p>
            <a:pPr lvl="0"/>
            <a:r>
              <a:rPr lang="en-US" u="dbl" dirty="0"/>
              <a:t>Implicit definition.</a:t>
            </a:r>
            <a:r>
              <a:rPr lang="en-US" u="sng" dirty="0"/>
              <a:t> </a:t>
            </a:r>
            <a:r>
              <a:rPr lang="en-US" dirty="0" err="1"/>
              <a:t>Sarkar</a:t>
            </a:r>
            <a:r>
              <a:rPr lang="en-US" dirty="0"/>
              <a:t>: by a set of axioms in which the concept </a:t>
            </a:r>
            <a:r>
              <a:rPr lang="en-US" dirty="0" smtClean="0"/>
              <a:t>occurs, </a:t>
            </a:r>
            <a:r>
              <a:rPr lang="en-US" dirty="0"/>
              <a:t>e.g. “natural number” is implicitly defined by </a:t>
            </a:r>
            <a:r>
              <a:rPr lang="en-US" dirty="0" err="1"/>
              <a:t>Peano’s</a:t>
            </a:r>
            <a:r>
              <a:rPr lang="en-US" dirty="0"/>
              <a:t> axioms; “force” is implicitly defined by Newton’s axioms and his law of </a:t>
            </a:r>
            <a:r>
              <a:rPr lang="en-US" dirty="0" smtClean="0"/>
              <a:t>gravitation. </a:t>
            </a:r>
            <a:r>
              <a:rPr lang="en-US" dirty="0"/>
              <a:t>E.g. </a:t>
            </a:r>
            <a:endParaRPr lang="it-IT" dirty="0"/>
          </a:p>
          <a:p>
            <a:pPr marL="0" indent="0">
              <a:buNone/>
            </a:pPr>
            <a:r>
              <a:rPr lang="it-IT" dirty="0"/>
              <a:t>1. Zero </a:t>
            </a:r>
            <a:r>
              <a:rPr lang="it-IT" dirty="0" err="1"/>
              <a:t>is</a:t>
            </a:r>
            <a:r>
              <a:rPr lang="it-IT" dirty="0"/>
              <a:t> a </a:t>
            </a:r>
            <a:r>
              <a:rPr lang="it-IT" dirty="0" err="1"/>
              <a:t>number</a:t>
            </a:r>
            <a:r>
              <a:rPr lang="it-IT" dirty="0"/>
              <a:t>.</a:t>
            </a:r>
          </a:p>
          <a:p>
            <a:pPr marL="0" indent="0">
              <a:buNone/>
            </a:pPr>
            <a:r>
              <a:rPr lang="it-IT" dirty="0"/>
              <a:t>2. </a:t>
            </a:r>
            <a:r>
              <a:rPr lang="it-IT" dirty="0" err="1"/>
              <a:t>If</a:t>
            </a:r>
            <a:r>
              <a:rPr lang="it-IT" dirty="0"/>
              <a:t> </a:t>
            </a:r>
            <a:r>
              <a:rPr lang="en-US" i="1" dirty="0"/>
              <a:t>a </a:t>
            </a:r>
            <a:r>
              <a:rPr lang="it-IT" dirty="0" err="1"/>
              <a:t>is</a:t>
            </a:r>
            <a:r>
              <a:rPr lang="it-IT" dirty="0"/>
              <a:t> a </a:t>
            </a:r>
            <a:r>
              <a:rPr lang="it-IT" dirty="0" err="1"/>
              <a:t>number</a:t>
            </a:r>
            <a:r>
              <a:rPr lang="it-IT" dirty="0"/>
              <a:t>, the successor of </a:t>
            </a:r>
            <a:r>
              <a:rPr lang="en-US" i="1" dirty="0"/>
              <a:t>a </a:t>
            </a:r>
            <a:r>
              <a:rPr lang="it-IT" dirty="0" err="1"/>
              <a:t>is</a:t>
            </a:r>
            <a:r>
              <a:rPr lang="it-IT" dirty="0"/>
              <a:t> a </a:t>
            </a:r>
            <a:r>
              <a:rPr lang="it-IT" dirty="0" err="1"/>
              <a:t>number</a:t>
            </a:r>
            <a:r>
              <a:rPr lang="it-IT" dirty="0"/>
              <a:t>.</a:t>
            </a:r>
          </a:p>
          <a:p>
            <a:pPr marL="0" indent="0">
              <a:buNone/>
            </a:pPr>
            <a:r>
              <a:rPr lang="it-IT" dirty="0"/>
              <a:t>3. Zero </a:t>
            </a:r>
            <a:r>
              <a:rPr lang="it-IT" dirty="0" err="1"/>
              <a:t>is</a:t>
            </a:r>
            <a:r>
              <a:rPr lang="it-IT" dirty="0"/>
              <a:t> </a:t>
            </a:r>
            <a:r>
              <a:rPr lang="it-IT" dirty="0" err="1"/>
              <a:t>not</a:t>
            </a:r>
            <a:r>
              <a:rPr lang="it-IT" dirty="0"/>
              <a:t> the successor of a </a:t>
            </a:r>
            <a:r>
              <a:rPr lang="it-IT" dirty="0" err="1"/>
              <a:t>number</a:t>
            </a:r>
            <a:r>
              <a:rPr lang="it-IT" dirty="0"/>
              <a:t>.</a:t>
            </a:r>
          </a:p>
          <a:p>
            <a:pPr marL="0" indent="0">
              <a:buNone/>
            </a:pPr>
            <a:r>
              <a:rPr lang="it-IT" dirty="0"/>
              <a:t>4. </a:t>
            </a:r>
            <a:r>
              <a:rPr lang="it-IT" dirty="0" err="1"/>
              <a:t>Two</a:t>
            </a:r>
            <a:r>
              <a:rPr lang="it-IT" dirty="0"/>
              <a:t> </a:t>
            </a:r>
            <a:r>
              <a:rPr lang="it-IT" dirty="0" err="1"/>
              <a:t>numbers</a:t>
            </a:r>
            <a:r>
              <a:rPr lang="it-IT" dirty="0"/>
              <a:t> of </a:t>
            </a:r>
            <a:r>
              <a:rPr lang="it-IT" dirty="0" err="1"/>
              <a:t>which</a:t>
            </a:r>
            <a:r>
              <a:rPr lang="it-IT" dirty="0"/>
              <a:t> the </a:t>
            </a:r>
            <a:r>
              <a:rPr lang="it-IT" dirty="0" err="1"/>
              <a:t>successors</a:t>
            </a:r>
            <a:r>
              <a:rPr lang="it-IT" dirty="0"/>
              <a:t> are </a:t>
            </a:r>
            <a:r>
              <a:rPr lang="it-IT" dirty="0" err="1"/>
              <a:t>equal</a:t>
            </a:r>
            <a:r>
              <a:rPr lang="it-IT" dirty="0"/>
              <a:t> are </a:t>
            </a:r>
            <a:r>
              <a:rPr lang="it-IT" dirty="0" err="1"/>
              <a:t>themselves</a:t>
            </a:r>
            <a:r>
              <a:rPr lang="it-IT" dirty="0"/>
              <a:t> </a:t>
            </a:r>
            <a:r>
              <a:rPr lang="it-IT" dirty="0" err="1"/>
              <a:t>equal</a:t>
            </a:r>
            <a:r>
              <a:rPr lang="it-IT" dirty="0"/>
              <a:t>.</a:t>
            </a:r>
          </a:p>
          <a:p>
            <a:pPr marL="0" indent="0">
              <a:buNone/>
            </a:pPr>
            <a:r>
              <a:rPr lang="it-IT" dirty="0"/>
              <a:t>5. </a:t>
            </a:r>
            <a:r>
              <a:rPr lang="it-IT" dirty="0" err="1"/>
              <a:t>If</a:t>
            </a:r>
            <a:r>
              <a:rPr lang="it-IT" dirty="0"/>
              <a:t> a set </a:t>
            </a:r>
            <a:r>
              <a:rPr lang="en-US" dirty="0"/>
              <a:t>S</a:t>
            </a:r>
            <a:r>
              <a:rPr lang="it-IT" dirty="0"/>
              <a:t> of </a:t>
            </a:r>
            <a:r>
              <a:rPr lang="it-IT" dirty="0" err="1"/>
              <a:t>numbers</a:t>
            </a:r>
            <a:r>
              <a:rPr lang="it-IT" dirty="0"/>
              <a:t> </a:t>
            </a:r>
            <a:r>
              <a:rPr lang="it-IT" dirty="0" err="1"/>
              <a:t>contains</a:t>
            </a:r>
            <a:r>
              <a:rPr lang="it-IT" dirty="0"/>
              <a:t> zero and </a:t>
            </a:r>
            <a:r>
              <a:rPr lang="it-IT" dirty="0" err="1"/>
              <a:t>also</a:t>
            </a:r>
            <a:r>
              <a:rPr lang="it-IT" dirty="0"/>
              <a:t> the successor of </a:t>
            </a:r>
            <a:r>
              <a:rPr lang="it-IT" dirty="0" err="1"/>
              <a:t>every</a:t>
            </a:r>
            <a:r>
              <a:rPr lang="it-IT" dirty="0"/>
              <a:t> </a:t>
            </a:r>
            <a:r>
              <a:rPr lang="it-IT" dirty="0" err="1"/>
              <a:t>number</a:t>
            </a:r>
            <a:r>
              <a:rPr lang="it-IT" dirty="0"/>
              <a:t> in </a:t>
            </a:r>
            <a:r>
              <a:rPr lang="en-US" dirty="0"/>
              <a:t>S</a:t>
            </a:r>
            <a:r>
              <a:rPr lang="it-IT" dirty="0"/>
              <a:t>, </a:t>
            </a:r>
            <a:r>
              <a:rPr lang="it-IT" dirty="0" err="1"/>
              <a:t>then</a:t>
            </a:r>
            <a:r>
              <a:rPr lang="it-IT" dirty="0"/>
              <a:t> </a:t>
            </a:r>
            <a:r>
              <a:rPr lang="it-IT" dirty="0" err="1"/>
              <a:t>every</a:t>
            </a:r>
            <a:r>
              <a:rPr lang="it-IT" dirty="0"/>
              <a:t> </a:t>
            </a:r>
            <a:r>
              <a:rPr lang="it-IT" dirty="0" err="1"/>
              <a:t>number</a:t>
            </a:r>
            <a:r>
              <a:rPr lang="it-IT" dirty="0"/>
              <a:t> </a:t>
            </a:r>
            <a:r>
              <a:rPr lang="it-IT" dirty="0" err="1"/>
              <a:t>is</a:t>
            </a:r>
            <a:r>
              <a:rPr lang="it-IT" dirty="0"/>
              <a:t> in </a:t>
            </a:r>
            <a:r>
              <a:rPr lang="en-US" dirty="0"/>
              <a:t>S</a:t>
            </a:r>
            <a:r>
              <a:rPr lang="it-IT" dirty="0" smtClean="0"/>
              <a:t>.</a:t>
            </a:r>
          </a:p>
          <a:p>
            <a:r>
              <a:rPr lang="en-US" dirty="0" smtClean="0"/>
              <a:t>(In </a:t>
            </a:r>
            <a:r>
              <a:rPr lang="en-US" dirty="0"/>
              <a:t>the case of biodiversity it won’t be axioms but algorithms, i.e. procedures)</a:t>
            </a:r>
            <a:endParaRPr lang="it-IT" dirty="0"/>
          </a:p>
          <a:p>
            <a:endParaRPr lang="en-US" dirty="0"/>
          </a:p>
        </p:txBody>
      </p:sp>
    </p:spTree>
    <p:extLst>
      <p:ext uri="{BB962C8B-B14F-4D97-AF65-F5344CB8AC3E}">
        <p14:creationId xmlns:p14="http://schemas.microsoft.com/office/powerpoint/2010/main" val="37574047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Defining </a:t>
            </a:r>
            <a:r>
              <a:rPr lang="en-US" b="1" dirty="0"/>
              <a:t>&amp; Assessing</a:t>
            </a:r>
            <a:r>
              <a:rPr lang="it-IT" dirty="0"/>
              <a:t> </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b="1" i="1" dirty="0"/>
              <a:t>3.1. “Biodiversity is what is being conserved by the practice of conservation biology”</a:t>
            </a:r>
            <a:endParaRPr lang="it-IT" dirty="0"/>
          </a:p>
          <a:p>
            <a:pPr lvl="0"/>
            <a:r>
              <a:rPr lang="en-US" dirty="0"/>
              <a:t>Sociologically synergistic interaction between the use of ‘biodiversity’ and the growth of conservation biology </a:t>
            </a:r>
            <a:r>
              <a:rPr lang="en-US" dirty="0" err="1">
                <a:latin typeface="Wingdings"/>
              </a:rPr>
              <a:t>è</a:t>
            </a:r>
            <a:r>
              <a:rPr lang="en-US" dirty="0">
                <a:latin typeface="Wingdings"/>
              </a:rPr>
              <a:t> </a:t>
            </a:r>
            <a:r>
              <a:rPr lang="en-US" dirty="0"/>
              <a:t>Biodiversity has to be implicitly defined as what is being conserved by the practice of conservation biology (cf. </a:t>
            </a:r>
            <a:r>
              <a:rPr lang="en-US" dirty="0" err="1"/>
              <a:t>Kitcher</a:t>
            </a:r>
            <a:r>
              <a:rPr lang="en-US" dirty="0"/>
              <a:t> 1984: “The most accurate definition of 'species' is the cynic's. Species are those groups of organisms which are recognized as species by competent taxonomists. Competent taxonomists, of course, are those who can recognize the true species.”) </a:t>
            </a:r>
            <a:endParaRPr lang="it-IT" dirty="0"/>
          </a:p>
          <a:p>
            <a:endParaRPr lang="en-US" dirty="0"/>
          </a:p>
        </p:txBody>
      </p:sp>
    </p:spTree>
    <p:extLst>
      <p:ext uri="{BB962C8B-B14F-4D97-AF65-F5344CB8AC3E}">
        <p14:creationId xmlns:p14="http://schemas.microsoft.com/office/powerpoint/2010/main" val="40982558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68300" y="241300"/>
            <a:ext cx="8504238" cy="5857875"/>
          </a:xfrm>
        </p:spPr>
        <p:txBody>
          <a:bodyPr>
            <a:normAutofit/>
          </a:bodyPr>
          <a:lstStyle/>
          <a:p>
            <a:pPr marL="0" lvl="0" indent="0">
              <a:buNone/>
            </a:pPr>
            <a:r>
              <a:rPr lang="en-US" b="1" dirty="0" smtClean="0"/>
              <a:t>Which conservation practices?</a:t>
            </a:r>
            <a:endParaRPr lang="en-US" b="1" dirty="0" smtClean="0"/>
          </a:p>
          <a:p>
            <a:pPr lvl="0"/>
            <a:r>
              <a:rPr lang="en-US" u="sng" dirty="0" smtClean="0"/>
              <a:t>Conservation </a:t>
            </a:r>
            <a:r>
              <a:rPr lang="en-US" u="sng" dirty="0"/>
              <a:t>biology cf. Medicine. </a:t>
            </a:r>
            <a:r>
              <a:rPr lang="en-US" dirty="0" smtClean="0"/>
              <a:t>Ameliorative (</a:t>
            </a:r>
            <a:r>
              <a:rPr lang="en-US" dirty="0"/>
              <a:t>species) </a:t>
            </a:r>
            <a:r>
              <a:rPr lang="en-US" i="1" dirty="0"/>
              <a:t>vs.</a:t>
            </a:r>
            <a:r>
              <a:rPr lang="en-US" dirty="0"/>
              <a:t> preventive (places). We should focus on the preventive part of conservation </a:t>
            </a:r>
            <a:r>
              <a:rPr lang="en-US" dirty="0" smtClean="0"/>
              <a:t>biology. </a:t>
            </a:r>
            <a:endParaRPr lang="it-IT" dirty="0"/>
          </a:p>
          <a:p>
            <a:pPr lvl="0"/>
            <a:r>
              <a:rPr lang="en-US" dirty="0"/>
              <a:t>Unified framework for this task (“has emerged though … it has never been fully and explicitly presented”</a:t>
            </a:r>
            <a:r>
              <a:rPr lang="en-US" dirty="0" smtClean="0"/>
              <a:t>): </a:t>
            </a:r>
            <a:r>
              <a:rPr lang="en-US" dirty="0"/>
              <a:t>“adaptive management of landscapes” </a:t>
            </a:r>
            <a:r>
              <a:rPr lang="en-US" dirty="0">
                <a:solidFill>
                  <a:schemeClr val="bg1">
                    <a:lumMod val="50000"/>
                  </a:schemeClr>
                </a:solidFill>
              </a:rPr>
              <a:t>(= mosaic of interacting ecosystems at any scale)</a:t>
            </a:r>
            <a:r>
              <a:rPr lang="en-US" dirty="0"/>
              <a:t> which actually consists in prioritization of </a:t>
            </a:r>
            <a:r>
              <a:rPr lang="en-US" u="dbl" dirty="0"/>
              <a:t>places</a:t>
            </a:r>
            <a:r>
              <a:rPr lang="en-US" dirty="0"/>
              <a:t> for biodiversity value + procedures for the long-term survival of the biological units of interest (typically species).</a:t>
            </a:r>
            <a:endParaRPr lang="it-IT" dirty="0"/>
          </a:p>
          <a:p>
            <a:endParaRPr lang="en-US" dirty="0"/>
          </a:p>
        </p:txBody>
      </p:sp>
    </p:spTree>
    <p:extLst>
      <p:ext uri="{BB962C8B-B14F-4D97-AF65-F5344CB8AC3E}">
        <p14:creationId xmlns:p14="http://schemas.microsoft.com/office/powerpoint/2010/main" val="3288841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68300" y="241300"/>
            <a:ext cx="8504238" cy="5857875"/>
          </a:xfrm>
        </p:spPr>
        <p:txBody>
          <a:bodyPr>
            <a:normAutofit fontScale="92500"/>
          </a:bodyPr>
          <a:lstStyle/>
          <a:p>
            <a:pPr lvl="0"/>
            <a:r>
              <a:rPr lang="en-US" dirty="0" smtClean="0"/>
              <a:t>A </a:t>
            </a:r>
            <a:r>
              <a:rPr lang="en-US" u="dbl" dirty="0" smtClean="0"/>
              <a:t>place </a:t>
            </a:r>
            <a:r>
              <a:rPr lang="en-US" dirty="0"/>
              <a:t>is “a specific region on Earth’s surface filled with the particular results of its individual story”. This makes places different from ecosystems or habitats, “both of which are supposed to admit abstract characterization: the same habitat at different places may hold a different complement of genes, species, communities … ” </a:t>
            </a:r>
            <a:endParaRPr lang="en-US" dirty="0" smtClean="0"/>
          </a:p>
          <a:p>
            <a:pPr marL="0" lvl="0" indent="0">
              <a:buNone/>
            </a:pPr>
            <a:r>
              <a:rPr lang="en-US" b="1" dirty="0">
                <a:solidFill>
                  <a:srgbClr val="3F8DE2"/>
                </a:solidFill>
              </a:rPr>
              <a:t>Is the choice for places well argued for?</a:t>
            </a:r>
            <a:r>
              <a:rPr lang="en-US" dirty="0">
                <a:solidFill>
                  <a:srgbClr val="3F8DE2"/>
                </a:solidFill>
              </a:rPr>
              <a:t> </a:t>
            </a:r>
            <a:endParaRPr lang="it-IT" dirty="0">
              <a:solidFill>
                <a:srgbClr val="3F8DE2"/>
              </a:solidFill>
            </a:endParaRPr>
          </a:p>
          <a:p>
            <a:r>
              <a:rPr lang="en-US" dirty="0">
                <a:solidFill>
                  <a:srgbClr val="3F8DE2"/>
                </a:solidFill>
              </a:rPr>
              <a:t>(a) Is it true that preventive conservation biology focuses on places?</a:t>
            </a:r>
            <a:endParaRPr lang="it-IT" dirty="0">
              <a:solidFill>
                <a:srgbClr val="3F8DE2"/>
              </a:solidFill>
            </a:endParaRPr>
          </a:p>
          <a:p>
            <a:r>
              <a:rPr lang="en-US" dirty="0">
                <a:solidFill>
                  <a:srgbClr val="3F8DE2"/>
                </a:solidFill>
              </a:rPr>
              <a:t>(b) Are places ≠ habitats &amp; ecosystems because places are concrete particulars while habitats and ecosystems are not? Not sure. I can generalize and </a:t>
            </a:r>
            <a:r>
              <a:rPr lang="en-US" dirty="0" smtClean="0">
                <a:solidFill>
                  <a:srgbClr val="3F8DE2"/>
                </a:solidFill>
              </a:rPr>
              <a:t>classify them, </a:t>
            </a:r>
            <a:r>
              <a:rPr lang="en-US" dirty="0">
                <a:solidFill>
                  <a:srgbClr val="3F8DE2"/>
                </a:solidFill>
              </a:rPr>
              <a:t>yet </a:t>
            </a:r>
            <a:r>
              <a:rPr lang="en-US" i="1" dirty="0">
                <a:solidFill>
                  <a:srgbClr val="3F8DE2"/>
                </a:solidFill>
              </a:rPr>
              <a:t>that </a:t>
            </a:r>
            <a:r>
              <a:rPr lang="en-US" dirty="0">
                <a:solidFill>
                  <a:srgbClr val="3F8DE2"/>
                </a:solidFill>
              </a:rPr>
              <a:t>particular ecosystem as well as </a:t>
            </a:r>
            <a:r>
              <a:rPr lang="en-US" i="1" dirty="0">
                <a:solidFill>
                  <a:srgbClr val="3F8DE2"/>
                </a:solidFill>
              </a:rPr>
              <a:t>that</a:t>
            </a:r>
            <a:r>
              <a:rPr lang="en-US" dirty="0">
                <a:solidFill>
                  <a:srgbClr val="3F8DE2"/>
                </a:solidFill>
              </a:rPr>
              <a:t> particular habitat is a unique entity, the result of its own story etc.</a:t>
            </a:r>
            <a:endParaRPr lang="it-IT" dirty="0">
              <a:solidFill>
                <a:srgbClr val="3F8DE2"/>
              </a:solidFill>
            </a:endParaRPr>
          </a:p>
          <a:p>
            <a:pPr lvl="0"/>
            <a:endParaRPr lang="it-IT" dirty="0"/>
          </a:p>
          <a:p>
            <a:endParaRPr lang="en-US" dirty="0"/>
          </a:p>
        </p:txBody>
      </p:sp>
    </p:spTree>
    <p:extLst>
      <p:ext uri="{BB962C8B-B14F-4D97-AF65-F5344CB8AC3E}">
        <p14:creationId xmlns:p14="http://schemas.microsoft.com/office/powerpoint/2010/main" val="1711122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68300" y="241300"/>
            <a:ext cx="8504238" cy="6616700"/>
          </a:xfrm>
        </p:spPr>
        <p:txBody>
          <a:bodyPr>
            <a:normAutofit/>
          </a:bodyPr>
          <a:lstStyle/>
          <a:p>
            <a:pPr marL="0" indent="0">
              <a:buNone/>
            </a:pPr>
            <a:r>
              <a:rPr lang="en-US" sz="2500" b="1" dirty="0" smtClean="0">
                <a:solidFill>
                  <a:srgbClr val="3F8DE2"/>
                </a:solidFill>
              </a:rPr>
              <a:t>Circularity</a:t>
            </a:r>
            <a:r>
              <a:rPr lang="en-US" sz="2500" b="1" dirty="0" smtClean="0">
                <a:solidFill>
                  <a:srgbClr val="3F8DE2"/>
                </a:solidFill>
              </a:rPr>
              <a:t>?</a:t>
            </a:r>
            <a:endParaRPr lang="it-IT" sz="2500" b="1" dirty="0">
              <a:solidFill>
                <a:srgbClr val="3F8DE2"/>
              </a:solidFill>
            </a:endParaRPr>
          </a:p>
          <a:p>
            <a:pPr lvl="0"/>
            <a:r>
              <a:rPr lang="en-US" sz="2500" dirty="0"/>
              <a:t>(p. 132) </a:t>
            </a:r>
            <a:r>
              <a:rPr lang="en-US" sz="2500" b="1" dirty="0"/>
              <a:t>Purpose of the paper</a:t>
            </a:r>
            <a:r>
              <a:rPr lang="en-US" sz="2500" dirty="0"/>
              <a:t>: to add enough precision to the concept of biodiversity </a:t>
            </a:r>
            <a:r>
              <a:rPr lang="en-US" sz="2500" dirty="0" smtClean="0">
                <a:solidFill>
                  <a:schemeClr val="bg2">
                    <a:lumMod val="50000"/>
                  </a:schemeClr>
                </a:solidFill>
              </a:rPr>
              <a:t>(i.e. </a:t>
            </a:r>
            <a:r>
              <a:rPr lang="en-US" sz="2500" dirty="0" smtClean="0">
                <a:solidFill>
                  <a:schemeClr val="bg2">
                    <a:lumMod val="50000"/>
                  </a:schemeClr>
                </a:solidFill>
              </a:rPr>
              <a:t>defining?) </a:t>
            </a:r>
            <a:r>
              <a:rPr lang="en-US" sz="2500" dirty="0" smtClean="0"/>
              <a:t>to </a:t>
            </a:r>
            <a:r>
              <a:rPr lang="en-US" sz="2500" dirty="0"/>
              <a:t>make its </a:t>
            </a:r>
            <a:r>
              <a:rPr lang="en-US" sz="2500" u="dbl" dirty="0"/>
              <a:t>ordinal</a:t>
            </a:r>
            <a:r>
              <a:rPr lang="en-US" sz="2500" dirty="0"/>
              <a:t>, if not quantitative assessment plausible</a:t>
            </a:r>
            <a:r>
              <a:rPr lang="en-US" sz="2500" dirty="0">
                <a:solidFill>
                  <a:srgbClr val="7F7F7F"/>
                </a:solidFill>
              </a:rPr>
              <a:t> - - E.g. </a:t>
            </a:r>
            <a:r>
              <a:rPr lang="en-US" sz="2500" i="1" dirty="0">
                <a:solidFill>
                  <a:srgbClr val="7F7F7F"/>
                </a:solidFill>
              </a:rPr>
              <a:t>p</a:t>
            </a:r>
            <a:r>
              <a:rPr lang="en-US" sz="2500" dirty="0">
                <a:solidFill>
                  <a:srgbClr val="7F7F7F"/>
                </a:solidFill>
              </a:rPr>
              <a:t>’s biodiversity is </a:t>
            </a:r>
            <a:r>
              <a:rPr lang="en-US" sz="2500" i="1" dirty="0">
                <a:solidFill>
                  <a:srgbClr val="7F7F7F"/>
                </a:solidFill>
              </a:rPr>
              <a:t>n</a:t>
            </a:r>
            <a:r>
              <a:rPr lang="en-US" sz="2500" dirty="0">
                <a:solidFill>
                  <a:srgbClr val="7F7F7F"/>
                </a:solidFill>
              </a:rPr>
              <a:t>; </a:t>
            </a:r>
            <a:r>
              <a:rPr lang="en-US" sz="2500" i="1" dirty="0">
                <a:solidFill>
                  <a:srgbClr val="7F7F7F"/>
                </a:solidFill>
              </a:rPr>
              <a:t>p</a:t>
            </a:r>
            <a:r>
              <a:rPr lang="en-US" sz="2500" dirty="0">
                <a:solidFill>
                  <a:srgbClr val="7F7F7F"/>
                </a:solidFill>
              </a:rPr>
              <a:t>’s biodiversity is higher than </a:t>
            </a:r>
            <a:r>
              <a:rPr lang="en-US" sz="2500" i="1" dirty="0">
                <a:solidFill>
                  <a:srgbClr val="7F7F7F"/>
                </a:solidFill>
              </a:rPr>
              <a:t>q</a:t>
            </a:r>
            <a:r>
              <a:rPr lang="en-US" sz="2500" dirty="0">
                <a:solidFill>
                  <a:srgbClr val="7F7F7F"/>
                </a:solidFill>
              </a:rPr>
              <a:t>’s biodiversity and lower than </a:t>
            </a:r>
            <a:r>
              <a:rPr lang="en-US" sz="2500" i="1" dirty="0">
                <a:solidFill>
                  <a:srgbClr val="7F7F7F"/>
                </a:solidFill>
              </a:rPr>
              <a:t>z</a:t>
            </a:r>
            <a:r>
              <a:rPr lang="en-US" sz="2500" dirty="0">
                <a:solidFill>
                  <a:srgbClr val="7F7F7F"/>
                </a:solidFill>
              </a:rPr>
              <a:t>’s biodiversity</a:t>
            </a:r>
            <a:r>
              <a:rPr lang="en-US" sz="2500" dirty="0" smtClean="0">
                <a:solidFill>
                  <a:srgbClr val="7F7F7F"/>
                </a:solidFill>
              </a:rPr>
              <a:t>. (Cf</a:t>
            </a:r>
            <a:r>
              <a:rPr lang="en-US" sz="2500" dirty="0">
                <a:solidFill>
                  <a:srgbClr val="7F7F7F"/>
                </a:solidFill>
              </a:rPr>
              <a:t>. clinical and medical psychology practices, </a:t>
            </a:r>
            <a:r>
              <a:rPr lang="en-US" sz="2500" dirty="0" err="1">
                <a:solidFill>
                  <a:srgbClr val="7F7F7F"/>
                </a:solidFill>
              </a:rPr>
              <a:t>Wilco</a:t>
            </a:r>
            <a:r>
              <a:rPr lang="en-US" sz="2500" dirty="0">
                <a:solidFill>
                  <a:srgbClr val="7F7F7F"/>
                </a:solidFill>
              </a:rPr>
              <a:t> et al.)</a:t>
            </a:r>
            <a:endParaRPr lang="it-IT" sz="2500" dirty="0">
              <a:solidFill>
                <a:srgbClr val="7F7F7F"/>
              </a:solidFill>
            </a:endParaRPr>
          </a:p>
          <a:p>
            <a:pPr lvl="0"/>
            <a:r>
              <a:rPr lang="en-US" sz="2500" dirty="0"/>
              <a:t>(p. 140) </a:t>
            </a:r>
            <a:r>
              <a:rPr lang="en-US" sz="2500" b="1" dirty="0"/>
              <a:t>Method</a:t>
            </a:r>
            <a:r>
              <a:rPr lang="en-US" sz="2500" dirty="0"/>
              <a:t>: If a definition of ‘biodiversity’ is to have any practical application, the problem of assessing biodiversity must be solved. Assessing problem is made of two problems: (1)</a:t>
            </a:r>
            <a:r>
              <a:rPr lang="en-US" sz="2500" i="1" dirty="0"/>
              <a:t> Problem of quantification.</a:t>
            </a:r>
            <a:r>
              <a:rPr lang="en-US" sz="2500" dirty="0"/>
              <a:t> What is to be measured? (2) </a:t>
            </a:r>
            <a:r>
              <a:rPr lang="en-US" sz="2500" i="1" dirty="0"/>
              <a:t>Problem of assessing. </a:t>
            </a:r>
            <a:r>
              <a:rPr lang="en-US" sz="2500" dirty="0"/>
              <a:t>Can we realistically obtain the data that we want</a:t>
            </a:r>
            <a:r>
              <a:rPr lang="en-US" sz="2500" dirty="0" smtClean="0"/>
              <a:t>?</a:t>
            </a:r>
          </a:p>
          <a:p>
            <a:pPr lvl="0"/>
            <a:r>
              <a:rPr lang="en-US" sz="2500" i="1" dirty="0" smtClean="0">
                <a:solidFill>
                  <a:srgbClr val="2F97B5"/>
                </a:solidFill>
              </a:rPr>
              <a:t>Definition is needed to assess, but to define we need to solve the assessment problem.</a:t>
            </a:r>
            <a:endParaRPr lang="it-IT" sz="2500" i="1" dirty="0">
              <a:solidFill>
                <a:srgbClr val="2F97B5"/>
              </a:solidFill>
            </a:endParaRPr>
          </a:p>
          <a:p>
            <a:pPr marL="0" indent="0">
              <a:lnSpc>
                <a:spcPct val="70000"/>
              </a:lnSpc>
              <a:buNone/>
            </a:pPr>
            <a:r>
              <a:rPr lang="it-IT" dirty="0"/>
              <a:t> </a:t>
            </a:r>
          </a:p>
          <a:p>
            <a:pPr>
              <a:lnSpc>
                <a:spcPct val="70000"/>
              </a:lnSpc>
            </a:pPr>
            <a:endParaRPr lang="en-US" dirty="0"/>
          </a:p>
        </p:txBody>
      </p:sp>
    </p:spTree>
    <p:extLst>
      <p:ext uri="{BB962C8B-B14F-4D97-AF65-F5344CB8AC3E}">
        <p14:creationId xmlns:p14="http://schemas.microsoft.com/office/powerpoint/2010/main" val="364746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DeLong 1996</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b="1" dirty="0" smtClean="0"/>
              <a:t>DeLong: </a:t>
            </a:r>
            <a:r>
              <a:rPr lang="en-US" sz="2000" dirty="0" smtClean="0"/>
              <a:t>A definition of biodiversity is needed that (1) has sound foundation in semantics and etymology, (2) is consistent with the meaning of other ecological terms, and (3) is not biased toward any particular discipline. (p. 738)</a:t>
            </a:r>
          </a:p>
          <a:p>
            <a:endParaRPr lang="en-US" sz="2000" dirty="0"/>
          </a:p>
          <a:p>
            <a:r>
              <a:rPr lang="en-US" sz="2000" dirty="0" err="1" smtClean="0"/>
              <a:t>Sarkar</a:t>
            </a:r>
            <a:r>
              <a:rPr lang="en-US" sz="2000" dirty="0" smtClean="0"/>
              <a:t>: “Biodiversity” must be analyzed in the context of conservation biology and what it, as  a goal-oriented enterprise that prescribes policies, must accomplish as it tries to conserve biodiversity. (p. 132)</a:t>
            </a:r>
          </a:p>
          <a:p>
            <a:endParaRPr lang="en-US" sz="2000" dirty="0"/>
          </a:p>
          <a:p>
            <a:endParaRPr lang="en-US" sz="2000" dirty="0"/>
          </a:p>
        </p:txBody>
      </p:sp>
    </p:spTree>
    <p:extLst>
      <p:ext uri="{BB962C8B-B14F-4D97-AF65-F5344CB8AC3E}">
        <p14:creationId xmlns:p14="http://schemas.microsoft.com/office/powerpoint/2010/main" val="16662122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66700" y="-114300"/>
            <a:ext cx="8504238" cy="6616700"/>
          </a:xfrm>
        </p:spPr>
        <p:txBody>
          <a:bodyPr>
            <a:normAutofit fontScale="92500" lnSpcReduction="10000"/>
          </a:bodyPr>
          <a:lstStyle/>
          <a:p>
            <a:pPr marL="0" indent="0">
              <a:lnSpc>
                <a:spcPct val="110000"/>
              </a:lnSpc>
              <a:buNone/>
            </a:pPr>
            <a:r>
              <a:rPr lang="it-IT" dirty="0"/>
              <a:t> </a:t>
            </a:r>
          </a:p>
          <a:p>
            <a:pPr lvl="0">
              <a:lnSpc>
                <a:spcPct val="110000"/>
              </a:lnSpc>
            </a:pPr>
            <a:r>
              <a:rPr lang="en-US" dirty="0"/>
              <a:t>The solution </a:t>
            </a:r>
            <a:r>
              <a:rPr lang="en-US" dirty="0" smtClean="0"/>
              <a:t>requires </a:t>
            </a:r>
            <a:r>
              <a:rPr lang="en-US" dirty="0"/>
              <a:t>the choice of </a:t>
            </a:r>
            <a:r>
              <a:rPr lang="en-US" u="dbl" dirty="0"/>
              <a:t>surrogates</a:t>
            </a:r>
            <a:r>
              <a:rPr lang="en-US" dirty="0"/>
              <a:t> “that serve as indicators of general biodiversity ... Surrogacy is a relation (</a:t>
            </a:r>
            <a:r>
              <a:rPr lang="en-US" i="1" dirty="0"/>
              <a:t>to stand for</a:t>
            </a:r>
            <a:r>
              <a:rPr lang="en-US" dirty="0"/>
              <a:t>) between a surrogate or indicator variable and a target variable. </a:t>
            </a:r>
            <a:r>
              <a:rPr lang="en-US" dirty="0">
                <a:solidFill>
                  <a:srgbClr val="2F97B5"/>
                </a:solidFill>
              </a:rPr>
              <a:t>(Not clear: which is the difference between surrogates and indicators? Why keep them distinct?)</a:t>
            </a:r>
            <a:endParaRPr lang="it-IT" dirty="0">
              <a:solidFill>
                <a:srgbClr val="2F97B5"/>
              </a:solidFill>
            </a:endParaRPr>
          </a:p>
          <a:p>
            <a:pPr lvl="0">
              <a:lnSpc>
                <a:spcPct val="110000"/>
              </a:lnSpc>
            </a:pPr>
            <a:r>
              <a:rPr lang="en-US" dirty="0"/>
              <a:t>A </a:t>
            </a:r>
            <a:r>
              <a:rPr lang="en-US" u="dbl" dirty="0"/>
              <a:t>true surrogate</a:t>
            </a:r>
            <a:r>
              <a:rPr lang="en-US" dirty="0"/>
              <a:t> </a:t>
            </a:r>
            <a:r>
              <a:rPr lang="en-US" i="1" dirty="0"/>
              <a:t>stands for </a:t>
            </a:r>
            <a:r>
              <a:rPr lang="en-US" dirty="0"/>
              <a:t>general biodiversity (target </a:t>
            </a:r>
            <a:r>
              <a:rPr lang="en-US" dirty="0" smtClean="0"/>
              <a:t>variable) </a:t>
            </a:r>
            <a:r>
              <a:rPr lang="en-US" dirty="0"/>
              <a:t>≠ An </a:t>
            </a:r>
            <a:r>
              <a:rPr lang="en-US" u="dbl" dirty="0"/>
              <a:t>estimator surrogate, </a:t>
            </a:r>
            <a:r>
              <a:rPr lang="en-US" dirty="0"/>
              <a:t>which stands for a true surrogate (target variable). </a:t>
            </a:r>
            <a:endParaRPr lang="it-IT" dirty="0"/>
          </a:p>
          <a:p>
            <a:pPr marL="0" lvl="0" indent="0">
              <a:lnSpc>
                <a:spcPct val="110000"/>
              </a:lnSpc>
              <a:buNone/>
            </a:pPr>
            <a:r>
              <a:rPr lang="en-US" b="1" dirty="0"/>
              <a:t>True surrogate </a:t>
            </a:r>
            <a:r>
              <a:rPr lang="en-US" b="1" dirty="0" err="1">
                <a:latin typeface="Wingdings"/>
              </a:rPr>
              <a:t>è</a:t>
            </a:r>
            <a:r>
              <a:rPr lang="en-US" b="1" dirty="0"/>
              <a:t> general biodiversity </a:t>
            </a:r>
            <a:endParaRPr lang="en-US" b="1" dirty="0" smtClean="0"/>
          </a:p>
          <a:p>
            <a:pPr>
              <a:lnSpc>
                <a:spcPct val="110000"/>
              </a:lnSpc>
            </a:pPr>
            <a:r>
              <a:rPr lang="en-US" i="1" dirty="0"/>
              <a:t>Candidates: </a:t>
            </a:r>
            <a:r>
              <a:rPr lang="en-US" dirty="0" smtClean="0"/>
              <a:t>Character </a:t>
            </a:r>
            <a:r>
              <a:rPr lang="en-US" dirty="0"/>
              <a:t>or trait diversity; Species diversity; Life-zone diversity; Environmental parameter diversity.</a:t>
            </a:r>
            <a:endParaRPr lang="it-IT" dirty="0"/>
          </a:p>
          <a:p>
            <a:pPr>
              <a:lnSpc>
                <a:spcPct val="110000"/>
              </a:lnSpc>
            </a:pPr>
            <a:r>
              <a:rPr lang="en-US" i="1" dirty="0"/>
              <a:t>Trouble: The relation cannot be tested.</a:t>
            </a:r>
            <a:endParaRPr lang="it-IT" dirty="0"/>
          </a:p>
          <a:p>
            <a:pPr lvl="0">
              <a:lnSpc>
                <a:spcPct val="110000"/>
              </a:lnSpc>
            </a:pPr>
            <a:endParaRPr lang="it-IT" dirty="0"/>
          </a:p>
          <a:p>
            <a:pPr>
              <a:lnSpc>
                <a:spcPct val="110000"/>
              </a:lnSpc>
            </a:pPr>
            <a:endParaRPr lang="en-US" dirty="0"/>
          </a:p>
        </p:txBody>
      </p:sp>
    </p:spTree>
    <p:extLst>
      <p:ext uri="{BB962C8B-B14F-4D97-AF65-F5344CB8AC3E}">
        <p14:creationId xmlns:p14="http://schemas.microsoft.com/office/powerpoint/2010/main" val="3530615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41300" y="-114300"/>
            <a:ext cx="8504238" cy="6616700"/>
          </a:xfrm>
        </p:spPr>
        <p:txBody>
          <a:bodyPr>
            <a:normAutofit/>
          </a:bodyPr>
          <a:lstStyle/>
          <a:p>
            <a:pPr marL="0" indent="0">
              <a:lnSpc>
                <a:spcPct val="110000"/>
              </a:lnSpc>
              <a:buNone/>
            </a:pPr>
            <a:endParaRPr lang="it-IT" dirty="0"/>
          </a:p>
          <a:p>
            <a:pPr>
              <a:lnSpc>
                <a:spcPct val="110000"/>
              </a:lnSpc>
            </a:pPr>
            <a:r>
              <a:rPr lang="en-US" b="1" dirty="0"/>
              <a:t>Estimator surrogate</a:t>
            </a:r>
            <a:r>
              <a:rPr lang="en-US" dirty="0"/>
              <a:t> </a:t>
            </a:r>
            <a:r>
              <a:rPr lang="en-US" b="1" dirty="0" err="1" smtClean="0">
                <a:latin typeface="Wingdings"/>
              </a:rPr>
              <a:t>è</a:t>
            </a:r>
            <a:r>
              <a:rPr lang="en-US" b="1" dirty="0" smtClean="0">
                <a:latin typeface="Wingdings"/>
              </a:rPr>
              <a:t> </a:t>
            </a:r>
            <a:r>
              <a:rPr lang="en-US" b="1" dirty="0" smtClean="0"/>
              <a:t>True </a:t>
            </a:r>
            <a:r>
              <a:rPr lang="en-US" b="1" dirty="0"/>
              <a:t>surrogate</a:t>
            </a:r>
            <a:endParaRPr lang="it-IT" dirty="0"/>
          </a:p>
          <a:p>
            <a:pPr lvl="0">
              <a:lnSpc>
                <a:spcPct val="110000"/>
              </a:lnSpc>
            </a:pPr>
            <a:r>
              <a:rPr lang="en-US" dirty="0"/>
              <a:t>Estimator surrogates’ candidates: Species richness; environmental parameter composition; soil-type composition; dominant-vegetation composition; </a:t>
            </a:r>
            <a:r>
              <a:rPr lang="en-US" u="sng" dirty="0"/>
              <a:t>species composition; life-zone composition; genus or other higher-taxon composition; subset of species composition</a:t>
            </a:r>
            <a:r>
              <a:rPr lang="en-US" dirty="0"/>
              <a:t>. </a:t>
            </a:r>
            <a:endParaRPr lang="it-IT" dirty="0"/>
          </a:p>
          <a:p>
            <a:pPr lvl="0">
              <a:lnSpc>
                <a:spcPct val="110000"/>
              </a:lnSpc>
            </a:pPr>
            <a:r>
              <a:rPr lang="en-US" i="1" dirty="0"/>
              <a:t>The relation is an empirical one, to be investigated through field </a:t>
            </a:r>
            <a:r>
              <a:rPr lang="en-US" i="1" dirty="0" smtClean="0"/>
              <a:t>work.</a:t>
            </a:r>
            <a:endParaRPr lang="it-IT" i="1" dirty="0"/>
          </a:p>
          <a:p>
            <a:pPr marL="0" indent="0">
              <a:lnSpc>
                <a:spcPct val="110000"/>
              </a:lnSpc>
              <a:buNone/>
            </a:pPr>
            <a:endParaRPr lang="en-US" dirty="0"/>
          </a:p>
        </p:txBody>
      </p:sp>
    </p:spTree>
    <p:extLst>
      <p:ext uri="{BB962C8B-B14F-4D97-AF65-F5344CB8AC3E}">
        <p14:creationId xmlns:p14="http://schemas.microsoft.com/office/powerpoint/2010/main" val="1591792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79400" y="-228600"/>
            <a:ext cx="8504238" cy="6997700"/>
          </a:xfrm>
        </p:spPr>
        <p:txBody>
          <a:bodyPr>
            <a:normAutofit lnSpcReduction="10000"/>
          </a:bodyPr>
          <a:lstStyle/>
          <a:p>
            <a:pPr marL="0" indent="0">
              <a:lnSpc>
                <a:spcPct val="120000"/>
              </a:lnSpc>
              <a:buNone/>
            </a:pPr>
            <a:r>
              <a:rPr lang="it-IT" dirty="0"/>
              <a:t> </a:t>
            </a:r>
          </a:p>
          <a:p>
            <a:pPr marL="0" indent="0">
              <a:lnSpc>
                <a:spcPct val="120000"/>
              </a:lnSpc>
              <a:buNone/>
            </a:pPr>
            <a:r>
              <a:rPr lang="en-US" b="1" i="1" dirty="0"/>
              <a:t>3.3. How it works</a:t>
            </a:r>
            <a:endParaRPr lang="it-IT" dirty="0"/>
          </a:p>
          <a:p>
            <a:pPr lvl="0">
              <a:lnSpc>
                <a:spcPct val="120000"/>
              </a:lnSpc>
            </a:pPr>
            <a:r>
              <a:rPr lang="en-US" dirty="0" smtClean="0"/>
              <a:t>What </a:t>
            </a:r>
            <a:r>
              <a:rPr lang="en-US" dirty="0"/>
              <a:t>we have in hand is a set of places and a list of </a:t>
            </a:r>
            <a:r>
              <a:rPr lang="en-US" dirty="0" smtClean="0"/>
              <a:t>estimator surrogates, and we </a:t>
            </a:r>
            <a:r>
              <a:rPr lang="en-US" dirty="0"/>
              <a:t>have to prioritize places. </a:t>
            </a:r>
            <a:r>
              <a:rPr lang="en-US" u="sng" dirty="0"/>
              <a:t>“The prioritization procedure will implicitly define what ‘biodiversity’ is taken to be” (p. 146).</a:t>
            </a:r>
            <a:r>
              <a:rPr lang="en-US" dirty="0"/>
              <a:t> Notice: to prioritize, no absolute measure of biodiversity is needed; we merely need to be able to decide whether a place </a:t>
            </a:r>
            <a:r>
              <a:rPr lang="en-US" i="1" dirty="0"/>
              <a:t>A </a:t>
            </a:r>
            <a:r>
              <a:rPr lang="en-US" dirty="0"/>
              <a:t>has greater biodiversity than </a:t>
            </a:r>
            <a:r>
              <a:rPr lang="en-US" i="1" dirty="0"/>
              <a:t>B.</a:t>
            </a:r>
            <a:endParaRPr lang="it-IT" dirty="0"/>
          </a:p>
          <a:p>
            <a:pPr lvl="0">
              <a:lnSpc>
                <a:spcPct val="120000"/>
              </a:lnSpc>
            </a:pPr>
            <a:r>
              <a:rPr lang="en-US" dirty="0"/>
              <a:t>On this basis, an operationally precise definition of biodiversity as a relative concept (i.e. allowing an ordinal assessment and only against a background set of places </a:t>
            </a:r>
            <a:r>
              <a:rPr lang="en-US" dirty="0" err="1"/>
              <a:t>Π</a:t>
            </a:r>
            <a:r>
              <a:rPr lang="en-US" dirty="0"/>
              <a:t>) can be given. </a:t>
            </a:r>
            <a:endParaRPr lang="it-IT" dirty="0"/>
          </a:p>
          <a:p>
            <a:pPr>
              <a:lnSpc>
                <a:spcPct val="120000"/>
              </a:lnSpc>
            </a:pPr>
            <a:endParaRPr lang="en-US" dirty="0"/>
          </a:p>
        </p:txBody>
      </p:sp>
    </p:spTree>
    <p:extLst>
      <p:ext uri="{BB962C8B-B14F-4D97-AF65-F5344CB8AC3E}">
        <p14:creationId xmlns:p14="http://schemas.microsoft.com/office/powerpoint/2010/main" val="510135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827151867"/>
              </p:ext>
            </p:extLst>
          </p:nvPr>
        </p:nvGraphicFramePr>
        <p:xfrm>
          <a:off x="395762" y="444499"/>
          <a:ext cx="8621238" cy="5484403"/>
        </p:xfrm>
        <a:graphic>
          <a:graphicData uri="http://schemas.openxmlformats.org/presentationml/2006/ole">
            <mc:AlternateContent xmlns:mc="http://schemas.openxmlformats.org/markup-compatibility/2006">
              <mc:Choice xmlns:v="urn:schemas-microsoft-com:vml" Requires="v">
                <p:oleObj spid="_x0000_s1036" name="Document" r:id="rId3" imgW="5410200" imgH="3441700" progId="Word.Document.12">
                  <p:embed/>
                </p:oleObj>
              </mc:Choice>
              <mc:Fallback>
                <p:oleObj name="Document" r:id="rId3" imgW="5410200" imgH="3441700" progId="Word.Document.12">
                  <p:embed/>
                  <p:pic>
                    <p:nvPicPr>
                      <p:cNvPr id="0" name=""/>
                      <p:cNvPicPr/>
                      <p:nvPr/>
                    </p:nvPicPr>
                    <p:blipFill>
                      <a:blip r:embed="rId4"/>
                      <a:stretch>
                        <a:fillRect/>
                      </a:stretch>
                    </p:blipFill>
                    <p:spPr>
                      <a:xfrm>
                        <a:off x="395762" y="444499"/>
                        <a:ext cx="8621238" cy="5484403"/>
                      </a:xfrm>
                      <a:prstGeom prst="rect">
                        <a:avLst/>
                      </a:prstGeom>
                    </p:spPr>
                  </p:pic>
                </p:oleObj>
              </mc:Fallback>
            </mc:AlternateContent>
          </a:graphicData>
        </a:graphic>
      </p:graphicFrame>
    </p:spTree>
    <p:extLst>
      <p:ext uri="{BB962C8B-B14F-4D97-AF65-F5344CB8AC3E}">
        <p14:creationId xmlns:p14="http://schemas.microsoft.com/office/powerpoint/2010/main" val="3796392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275441"/>
            <a:ext cx="8686800" cy="6124754"/>
          </a:xfrm>
          <a:prstGeom prst="rect">
            <a:avLst/>
          </a:prstGeom>
        </p:spPr>
        <p:txBody>
          <a:bodyPr wrap="square">
            <a:spAutoFit/>
          </a:bodyPr>
          <a:lstStyle/>
          <a:p>
            <a:pPr marL="457200" lvl="0" indent="-457200">
              <a:buFont typeface="Arial"/>
              <a:buChar char="•"/>
            </a:pPr>
            <a:r>
              <a:rPr lang="en-US" sz="2800" u="dbl" dirty="0"/>
              <a:t>Complementary</a:t>
            </a:r>
            <a:r>
              <a:rPr lang="en-US" sz="2800" dirty="0"/>
              <a:t> rule for </a:t>
            </a:r>
            <a:r>
              <a:rPr lang="en-US" sz="2800" dirty="0" smtClean="0"/>
              <a:t>prioritization.</a:t>
            </a:r>
          </a:p>
          <a:p>
            <a:pPr lvl="0"/>
            <a:endParaRPr lang="it-IT" sz="2800" dirty="0"/>
          </a:p>
          <a:p>
            <a:pPr marL="457200" lvl="0" indent="-457200">
              <a:buFont typeface="Arial"/>
              <a:buChar char="•"/>
            </a:pPr>
            <a:r>
              <a:rPr lang="en-US" sz="2800" dirty="0"/>
              <a:t>Tie scenario: different ways to break ties (random; </a:t>
            </a:r>
            <a:r>
              <a:rPr lang="en-US" sz="2800" u="dbl" dirty="0" smtClean="0"/>
              <a:t>rarity (higher priority to the place which has more rare surrogates)</a:t>
            </a:r>
            <a:r>
              <a:rPr lang="en-US" sz="2800" dirty="0" smtClean="0"/>
              <a:t>; adjacency; area; cost</a:t>
            </a:r>
            <a:r>
              <a:rPr lang="en-US" sz="2800" dirty="0"/>
              <a:t>…) generates slightly different algorithms. Each algorithm defines a different concept of biodiversity (hence we end up with a family of definitions). </a:t>
            </a:r>
            <a:endParaRPr lang="en-US" sz="2800" dirty="0" smtClean="0"/>
          </a:p>
          <a:p>
            <a:pPr lvl="0"/>
            <a:endParaRPr lang="it-IT" sz="2800" dirty="0"/>
          </a:p>
          <a:p>
            <a:pPr marL="457200" lvl="0" indent="-457200">
              <a:buFont typeface="Arial"/>
              <a:buChar char="•"/>
            </a:pPr>
            <a:r>
              <a:rPr lang="en-US" sz="2800" dirty="0"/>
              <a:t>Problem of how </a:t>
            </a:r>
            <a:r>
              <a:rPr lang="en-US" sz="2800" dirty="0" err="1"/>
              <a:t>Π</a:t>
            </a:r>
            <a:r>
              <a:rPr lang="en-US" sz="2800" dirty="0"/>
              <a:t> is construed from the null set. In practice this is rarely a problem (we start with an already </a:t>
            </a:r>
            <a:r>
              <a:rPr lang="en-US" sz="2800" dirty="0" smtClean="0"/>
              <a:t>established network </a:t>
            </a:r>
            <a:r>
              <a:rPr lang="en-US" sz="2800" dirty="0"/>
              <a:t>of protected areas). In principle: rarity (we chose the places that have the rarest surrogates).</a:t>
            </a:r>
            <a:endParaRPr lang="it-IT" sz="2800" dirty="0"/>
          </a:p>
        </p:txBody>
      </p:sp>
    </p:spTree>
    <p:extLst>
      <p:ext uri="{BB962C8B-B14F-4D97-AF65-F5344CB8AC3E}">
        <p14:creationId xmlns:p14="http://schemas.microsoft.com/office/powerpoint/2010/main" val="595131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Conclusions</a:t>
            </a:r>
            <a:endParaRPr lang="en-US" dirty="0"/>
          </a:p>
        </p:txBody>
      </p:sp>
      <p:sp>
        <p:nvSpPr>
          <p:cNvPr id="3" name="Content Placeholder 2"/>
          <p:cNvSpPr>
            <a:spLocks noGrp="1"/>
          </p:cNvSpPr>
          <p:nvPr>
            <p:ph sz="quarter" idx="1"/>
          </p:nvPr>
        </p:nvSpPr>
        <p:spPr>
          <a:xfrm>
            <a:off x="301752" y="1527048"/>
            <a:ext cx="8503920" cy="4848352"/>
          </a:xfrm>
        </p:spPr>
        <p:txBody>
          <a:bodyPr>
            <a:normAutofit fontScale="92500"/>
          </a:bodyPr>
          <a:lstStyle/>
          <a:p>
            <a:pPr lvl="0"/>
            <a:r>
              <a:rPr lang="en-US" dirty="0"/>
              <a:t>“Biodiversity is the relation used to prioritize places.” (p. 148)</a:t>
            </a:r>
            <a:endParaRPr lang="it-IT" dirty="0"/>
          </a:p>
          <a:p>
            <a:pPr lvl="0"/>
            <a:r>
              <a:rPr lang="en-US" dirty="0"/>
              <a:t>The crucial rule is </a:t>
            </a:r>
            <a:r>
              <a:rPr lang="en-US" u="sng" dirty="0"/>
              <a:t>complementarity</a:t>
            </a:r>
            <a:r>
              <a:rPr lang="en-US" dirty="0"/>
              <a:t> (which </a:t>
            </a:r>
            <a:r>
              <a:rPr lang="en-US" dirty="0" smtClean="0"/>
              <a:t>captures </a:t>
            </a:r>
            <a:r>
              <a:rPr lang="en-US" dirty="0"/>
              <a:t>our intuition that biodiversity has to do with novelty). The other fundamental rule is </a:t>
            </a:r>
            <a:r>
              <a:rPr lang="en-US" u="sng" dirty="0"/>
              <a:t>rarity </a:t>
            </a:r>
            <a:r>
              <a:rPr lang="en-US" dirty="0"/>
              <a:t>(which </a:t>
            </a:r>
            <a:r>
              <a:rPr lang="en-US" dirty="0" smtClean="0"/>
              <a:t>captures </a:t>
            </a:r>
            <a:r>
              <a:rPr lang="en-US" dirty="0"/>
              <a:t>our intuition that biodiversity has to do with the risk of extinction).</a:t>
            </a:r>
            <a:endParaRPr lang="it-IT" dirty="0"/>
          </a:p>
          <a:p>
            <a:r>
              <a:rPr lang="en-US" dirty="0">
                <a:solidFill>
                  <a:srgbClr val="3F8DE2"/>
                </a:solidFill>
              </a:rPr>
              <a:t>The main problem with </a:t>
            </a:r>
            <a:r>
              <a:rPr lang="en-US" dirty="0" err="1">
                <a:solidFill>
                  <a:srgbClr val="3F8DE2"/>
                </a:solidFill>
              </a:rPr>
              <a:t>Sarkar’s</a:t>
            </a:r>
            <a:r>
              <a:rPr lang="en-US" dirty="0">
                <a:solidFill>
                  <a:srgbClr val="3F8DE2"/>
                </a:solidFill>
              </a:rPr>
              <a:t> definition is that it leaves out of the game the plurality of actors involved in conserving biodiversity (non-expert society, stakeholders, decision </a:t>
            </a:r>
            <a:r>
              <a:rPr lang="en-US" dirty="0" smtClean="0">
                <a:solidFill>
                  <a:srgbClr val="3F8DE2"/>
                </a:solidFill>
              </a:rPr>
              <a:t>makers…) </a:t>
            </a:r>
            <a:r>
              <a:rPr lang="en-US" dirty="0">
                <a:solidFill>
                  <a:srgbClr val="3F8DE2"/>
                </a:solidFill>
              </a:rPr>
              <a:t>Question is: </a:t>
            </a:r>
            <a:r>
              <a:rPr lang="en-US" dirty="0" smtClean="0">
                <a:solidFill>
                  <a:srgbClr val="3F8DE2"/>
                </a:solidFill>
              </a:rPr>
              <a:t>can this </a:t>
            </a:r>
            <a:r>
              <a:rPr lang="en-US" dirty="0">
                <a:solidFill>
                  <a:srgbClr val="3F8DE2"/>
                </a:solidFill>
              </a:rPr>
              <a:t>implicit definition be translated in an explicit one?</a:t>
            </a:r>
            <a:endParaRPr lang="it-IT" dirty="0">
              <a:solidFill>
                <a:srgbClr val="3F8DE2"/>
              </a:solidFill>
            </a:endParaRPr>
          </a:p>
          <a:p>
            <a:endParaRPr lang="en-US" dirty="0"/>
          </a:p>
        </p:txBody>
      </p:sp>
    </p:spTree>
    <p:extLst>
      <p:ext uri="{BB962C8B-B14F-4D97-AF65-F5344CB8AC3E}">
        <p14:creationId xmlns:p14="http://schemas.microsoft.com/office/powerpoint/2010/main" val="275482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DeLong 1996</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b="1" dirty="0" smtClean="0"/>
              <a:t>Aim: </a:t>
            </a:r>
            <a:r>
              <a:rPr lang="en-US" sz="2000" dirty="0" smtClean="0"/>
              <a:t>To put forward a sound and objective definition of biodiversity</a:t>
            </a:r>
          </a:p>
          <a:p>
            <a:r>
              <a:rPr lang="en-US" sz="2000" b="1" dirty="0" smtClean="0"/>
              <a:t>Method: </a:t>
            </a:r>
          </a:p>
          <a:p>
            <a:pPr>
              <a:buFont typeface="Courier New"/>
              <a:buChar char="o"/>
            </a:pPr>
            <a:r>
              <a:rPr lang="en-US" sz="2000" dirty="0" smtClean="0"/>
              <a:t>Literature review  </a:t>
            </a:r>
          </a:p>
          <a:p>
            <a:pPr marL="617220" lvl="1" indent="-342900">
              <a:buFont typeface="+mj-lt"/>
              <a:buAutoNum type="arabicPeriod"/>
            </a:pPr>
            <a:r>
              <a:rPr lang="en-US" sz="1500" dirty="0" smtClean="0"/>
              <a:t>Scope of ecological components and processes</a:t>
            </a:r>
          </a:p>
          <a:p>
            <a:pPr marL="617220" lvl="1" indent="-342900">
              <a:buFont typeface="+mj-lt"/>
              <a:buAutoNum type="arabicPeriod"/>
            </a:pPr>
            <a:r>
              <a:rPr lang="en-US" sz="1500" dirty="0" smtClean="0"/>
              <a:t>Characterization of diversity (cf. table p. 739)</a:t>
            </a:r>
            <a:endParaRPr lang="en-US" sz="1500" dirty="0"/>
          </a:p>
          <a:p>
            <a:pPr>
              <a:buFont typeface="Courier New"/>
              <a:buChar char="o"/>
            </a:pPr>
            <a:r>
              <a:rPr lang="en-US" sz="2000" dirty="0" smtClean="0"/>
              <a:t>Logic and semantic analysis based on five approaches</a:t>
            </a:r>
          </a:p>
          <a:p>
            <a:pPr marL="617220" lvl="1" indent="-342900">
              <a:buFont typeface="+mj-lt"/>
              <a:buAutoNum type="arabicPeriod"/>
            </a:pPr>
            <a:r>
              <a:rPr lang="en-US" sz="1600" dirty="0" smtClean="0"/>
              <a:t>Derivation (etymology)</a:t>
            </a:r>
          </a:p>
          <a:p>
            <a:pPr marL="617220" lvl="1" indent="-342900">
              <a:buFont typeface="+mj-lt"/>
              <a:buAutoNum type="arabicPeriod"/>
            </a:pPr>
            <a:r>
              <a:rPr lang="en-US" sz="1600" dirty="0" smtClean="0"/>
              <a:t>Classification (genus-difference)</a:t>
            </a:r>
          </a:p>
          <a:p>
            <a:pPr marL="617220" lvl="1" indent="-342900">
              <a:buFont typeface="+mj-lt"/>
              <a:buAutoNum type="arabicPeriod"/>
            </a:pPr>
            <a:r>
              <a:rPr lang="en-US" sz="1600" dirty="0" smtClean="0"/>
              <a:t>Listing characteristics, properties, qualities, and parts (by essential parts)</a:t>
            </a:r>
          </a:p>
          <a:p>
            <a:pPr marL="617220" lvl="1" indent="-342900">
              <a:buFont typeface="+mj-lt"/>
              <a:buAutoNum type="arabicPeriod"/>
            </a:pPr>
            <a:r>
              <a:rPr lang="en-US" sz="1600" dirty="0" smtClean="0"/>
              <a:t>Comparison and contrast</a:t>
            </a:r>
          </a:p>
          <a:p>
            <a:pPr marL="617220" lvl="1" indent="-342900">
              <a:buFont typeface="+mj-lt"/>
              <a:buAutoNum type="arabicPeriod"/>
            </a:pPr>
            <a:r>
              <a:rPr lang="en-US" sz="1600" dirty="0"/>
              <a:t>O</a:t>
            </a:r>
            <a:r>
              <a:rPr lang="en-US" sz="1600" dirty="0" smtClean="0"/>
              <a:t>peration</a:t>
            </a:r>
          </a:p>
          <a:p>
            <a:pPr marL="274320" lvl="1" indent="0">
              <a:buNone/>
            </a:pPr>
            <a:endParaRPr lang="en-US" sz="1500" b="1" dirty="0" smtClean="0"/>
          </a:p>
          <a:p>
            <a:pPr marL="0" indent="0">
              <a:buNone/>
            </a:pPr>
            <a:endParaRPr lang="en-US" sz="2000" dirty="0"/>
          </a:p>
          <a:p>
            <a:endParaRPr lang="en-US" sz="2000" dirty="0"/>
          </a:p>
        </p:txBody>
      </p:sp>
    </p:spTree>
    <p:extLst>
      <p:ext uri="{BB962C8B-B14F-4D97-AF65-F5344CB8AC3E}">
        <p14:creationId xmlns:p14="http://schemas.microsoft.com/office/powerpoint/2010/main" val="3629099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by derivation</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dirty="0" smtClean="0"/>
              <a:t>Root: diversity</a:t>
            </a:r>
          </a:p>
          <a:p>
            <a:r>
              <a:rPr lang="en-US" sz="2000" dirty="0" smtClean="0"/>
              <a:t>Bio = living organisms, assemblages of living organisms, and the activities and interactions of living organisms (740)</a:t>
            </a:r>
          </a:p>
          <a:p>
            <a:r>
              <a:rPr lang="en-US" sz="2000" dirty="0" smtClean="0"/>
              <a:t>Rules out definition that include abiotic components (ecosystems)</a:t>
            </a:r>
          </a:p>
          <a:p>
            <a:endParaRPr lang="en-US" sz="2000" dirty="0"/>
          </a:p>
          <a:p>
            <a:pPr marL="274320" lvl="1" indent="0">
              <a:buNone/>
            </a:pPr>
            <a:endParaRPr lang="en-US" sz="1500" b="1" dirty="0" smtClean="0"/>
          </a:p>
          <a:p>
            <a:endParaRPr lang="en-US" sz="2000" dirty="0"/>
          </a:p>
          <a:p>
            <a:endParaRPr lang="en-US" sz="2000" dirty="0"/>
          </a:p>
        </p:txBody>
      </p:sp>
    </p:spTree>
    <p:extLst>
      <p:ext uri="{BB962C8B-B14F-4D97-AF65-F5344CB8AC3E}">
        <p14:creationId xmlns:p14="http://schemas.microsoft.com/office/powerpoint/2010/main" val="29652678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by classification</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dirty="0" smtClean="0"/>
              <a:t>Class </a:t>
            </a:r>
            <a:r>
              <a:rPr lang="en-US" sz="2000" dirty="0"/>
              <a:t>(genus): diversity</a:t>
            </a:r>
          </a:p>
          <a:p>
            <a:r>
              <a:rPr lang="en-US" sz="2000" dirty="0"/>
              <a:t>Differentia (species): bio</a:t>
            </a:r>
          </a:p>
          <a:p>
            <a:r>
              <a:rPr lang="en-US" sz="2000" dirty="0"/>
              <a:t>“Biodiversity is a type of diversity” </a:t>
            </a:r>
            <a:endParaRPr lang="en-US" sz="1600" dirty="0"/>
          </a:p>
          <a:p>
            <a:pPr marL="0" indent="0">
              <a:buNone/>
            </a:pPr>
            <a:endParaRPr lang="en-US" sz="2000" dirty="0" smtClean="0"/>
          </a:p>
          <a:p>
            <a:pPr marL="0" indent="0">
              <a:buNone/>
            </a:pPr>
            <a:r>
              <a:rPr lang="en-US" sz="2000" dirty="0" smtClean="0"/>
              <a:t>Which class for “diversity”?</a:t>
            </a:r>
          </a:p>
          <a:p>
            <a:r>
              <a:rPr lang="en-US" sz="2000" b="1" dirty="0" smtClean="0"/>
              <a:t>State or attribute, condition, quality</a:t>
            </a:r>
          </a:p>
          <a:p>
            <a:r>
              <a:rPr lang="en-US" sz="2000" dirty="0" smtClean="0"/>
              <a:t>Measure or index (of a state or attribute) =&gt; quantitative operational definition</a:t>
            </a:r>
            <a:endParaRPr lang="en-US" sz="2000" dirty="0"/>
          </a:p>
          <a:p>
            <a:pPr marL="274320" lvl="1" indent="0">
              <a:buNone/>
            </a:pPr>
            <a:endParaRPr lang="en-US" sz="1500" b="1" dirty="0" smtClean="0"/>
          </a:p>
          <a:p>
            <a:endParaRPr lang="en-US" sz="2000" dirty="0"/>
          </a:p>
          <a:p>
            <a:endParaRPr lang="en-US" sz="2000" dirty="0"/>
          </a:p>
        </p:txBody>
      </p:sp>
    </p:spTree>
    <p:extLst>
      <p:ext uri="{BB962C8B-B14F-4D97-AF65-F5344CB8AC3E}">
        <p14:creationId xmlns:p14="http://schemas.microsoft.com/office/powerpoint/2010/main" val="16125986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by characteristics, properties, …</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b="1" dirty="0" smtClean="0"/>
              <a:t>Composition: </a:t>
            </a:r>
            <a:r>
              <a:rPr lang="en-US" sz="2000" dirty="0" smtClean="0"/>
              <a:t>identity and richness of the biotic component and relative amount</a:t>
            </a:r>
          </a:p>
          <a:p>
            <a:r>
              <a:rPr lang="en-US" sz="2000" b="1" dirty="0" smtClean="0"/>
              <a:t>Structure: </a:t>
            </a:r>
            <a:r>
              <a:rPr lang="en-US" sz="2000" dirty="0" smtClean="0"/>
              <a:t>vertical and horizontal elements of a community or landscape, and the organization levels of plant and animal populations and assemblages. </a:t>
            </a:r>
            <a:r>
              <a:rPr lang="en-US" sz="2000" dirty="0" smtClean="0">
                <a:solidFill>
                  <a:schemeClr val="tx1">
                    <a:lumMod val="50000"/>
                    <a:lumOff val="50000"/>
                  </a:schemeClr>
                </a:solidFill>
              </a:rPr>
              <a:t>=&gt; link to concepts of habitat diversity and niche width</a:t>
            </a:r>
          </a:p>
          <a:p>
            <a:r>
              <a:rPr lang="en-US" sz="2000" b="1" dirty="0" smtClean="0"/>
              <a:t>Function: </a:t>
            </a:r>
            <a:r>
              <a:rPr lang="en-US" sz="2000" dirty="0" smtClean="0"/>
              <a:t>Biotic processes (number, type, rate), such as </a:t>
            </a:r>
            <a:r>
              <a:rPr lang="en-US" sz="2000" dirty="0" err="1" smtClean="0"/>
              <a:t>herbivory</a:t>
            </a:r>
            <a:r>
              <a:rPr lang="en-US" sz="2000" dirty="0" smtClean="0"/>
              <a:t>, predation, parasitism, mortality, production, vegetative succession, biotic nutrient cycling and energy flow, colonization and extinction, genetic drift, mutation</a:t>
            </a:r>
            <a:r>
              <a:rPr lang="en-US" sz="2000" dirty="0" smtClean="0">
                <a:solidFill>
                  <a:srgbClr val="7F7F7F"/>
                </a:solidFill>
              </a:rPr>
              <a:t>. =&gt; From organism level to </a:t>
            </a:r>
            <a:r>
              <a:rPr lang="en-US" sz="2000" dirty="0" err="1" smtClean="0">
                <a:solidFill>
                  <a:srgbClr val="7F7F7F"/>
                </a:solidFill>
              </a:rPr>
              <a:t>biogeographical</a:t>
            </a:r>
            <a:r>
              <a:rPr lang="en-US" sz="2000" dirty="0" smtClean="0">
                <a:solidFill>
                  <a:srgbClr val="7F7F7F"/>
                </a:solidFill>
              </a:rPr>
              <a:t> scale </a:t>
            </a:r>
          </a:p>
          <a:p>
            <a:endParaRPr lang="en-US" sz="2000" dirty="0"/>
          </a:p>
        </p:txBody>
      </p:sp>
    </p:spTree>
    <p:extLst>
      <p:ext uri="{BB962C8B-B14F-4D97-AF65-F5344CB8AC3E}">
        <p14:creationId xmlns:p14="http://schemas.microsoft.com/office/powerpoint/2010/main" val="27766929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by comparison and contrast</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dirty="0" smtClean="0"/>
              <a:t>Species richness and diversity &lt; biodiversity</a:t>
            </a:r>
          </a:p>
          <a:p>
            <a:r>
              <a:rPr lang="en-US" sz="2000" dirty="0" smtClean="0"/>
              <a:t>Ecological diversity (biotic and abiotic components) &gt; biodiversity</a:t>
            </a:r>
          </a:p>
          <a:p>
            <a:r>
              <a:rPr lang="en-US" sz="2000" dirty="0" smtClean="0"/>
              <a:t>Native biodiversity &lt; biodiversity</a:t>
            </a:r>
          </a:p>
          <a:p>
            <a:r>
              <a:rPr lang="en-US" sz="2000" dirty="0" smtClean="0"/>
              <a:t>Definitions and designators (terms selection for precise definition)</a:t>
            </a:r>
          </a:p>
          <a:p>
            <a:pPr lvl="1"/>
            <a:r>
              <a:rPr lang="en-US" sz="1600" dirty="0" smtClean="0"/>
              <a:t>“The number and relive abundance of all of the species within a given area” (Art 1993) ≈ species diversity</a:t>
            </a:r>
          </a:p>
          <a:p>
            <a:pPr lvl="1"/>
            <a:r>
              <a:rPr lang="en-US" sz="1600" dirty="0" smtClean="0"/>
              <a:t>“… includes the variety of living organisms, the genetic differences among them, the communities and ecosystems in which they occur, and the ecological and evolutionary processes that keep them functioning, yet ever changing and adapting.” (</a:t>
            </a:r>
            <a:r>
              <a:rPr lang="en-US" sz="1600" dirty="0" err="1" smtClean="0"/>
              <a:t>Noss</a:t>
            </a:r>
            <a:r>
              <a:rPr lang="en-US" sz="1600" dirty="0" smtClean="0"/>
              <a:t> &amp; </a:t>
            </a:r>
            <a:r>
              <a:rPr lang="en-US" sz="1600" dirty="0" err="1" smtClean="0"/>
              <a:t>Cooperrider</a:t>
            </a:r>
            <a:r>
              <a:rPr lang="en-US" sz="1600" dirty="0" smtClean="0"/>
              <a:t> 1994) ≈ ecological diversity</a:t>
            </a:r>
          </a:p>
          <a:p>
            <a:pPr marL="0" indent="0">
              <a:buNone/>
            </a:pPr>
            <a:endParaRPr lang="en-US" sz="2000" dirty="0" smtClean="0"/>
          </a:p>
          <a:p>
            <a:endParaRPr lang="en-US" sz="2000" dirty="0"/>
          </a:p>
        </p:txBody>
      </p:sp>
    </p:spTree>
    <p:extLst>
      <p:ext uri="{BB962C8B-B14F-4D97-AF65-F5344CB8AC3E}">
        <p14:creationId xmlns:p14="http://schemas.microsoft.com/office/powerpoint/2010/main" val="25089954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by operation</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r>
              <a:rPr lang="en-US" sz="2000" dirty="0" smtClean="0"/>
              <a:t>“Attempts to limit the fundamental meaning of biodiversity so that is is more practical to measure, and thus manage, contribute to this confusion [over how biodiversity concepts can be practically implemented].” (744) =&gt; if biodiversity is what we can measure, then it changes over time and according to available means</a:t>
            </a:r>
          </a:p>
          <a:p>
            <a:endParaRPr lang="en-US" sz="2000" dirty="0"/>
          </a:p>
          <a:p>
            <a:r>
              <a:rPr lang="en-US" sz="2000" dirty="0" smtClean="0"/>
              <a:t>“A </a:t>
            </a:r>
            <a:r>
              <a:rPr lang="en-US" sz="2000" b="1" dirty="0" smtClean="0"/>
              <a:t>definition</a:t>
            </a:r>
            <a:r>
              <a:rPr lang="en-US" sz="2000" dirty="0" smtClean="0"/>
              <a:t> of biodiversity should portray the full scope of what the term means, not just what can be measured and managed. In contrast, </a:t>
            </a:r>
            <a:r>
              <a:rPr lang="en-US" sz="2000" b="1" dirty="0" smtClean="0"/>
              <a:t>monitoring or management objectives </a:t>
            </a:r>
            <a:r>
              <a:rPr lang="en-US" sz="2000" dirty="0" smtClean="0"/>
              <a:t>must be attainable to be effective” (755)</a:t>
            </a:r>
          </a:p>
          <a:p>
            <a:endParaRPr lang="en-US" sz="2000" dirty="0"/>
          </a:p>
          <a:p>
            <a:r>
              <a:rPr lang="en-US" sz="2000" dirty="0" smtClean="0"/>
              <a:t>Definition ≠ measurement ≠ management</a:t>
            </a:r>
          </a:p>
          <a:p>
            <a:endParaRPr lang="en-US" sz="2000" dirty="0"/>
          </a:p>
        </p:txBody>
      </p:sp>
    </p:spTree>
    <p:extLst>
      <p:ext uri="{BB962C8B-B14F-4D97-AF65-F5344CB8AC3E}">
        <p14:creationId xmlns:p14="http://schemas.microsoft.com/office/powerpoint/2010/main" val="10270865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DeLong’s definition (1)</a:t>
            </a:r>
            <a:endParaRPr lang="en-US" dirty="0"/>
          </a:p>
        </p:txBody>
      </p:sp>
      <p:sp>
        <p:nvSpPr>
          <p:cNvPr id="3" name="Content Placeholder 2"/>
          <p:cNvSpPr>
            <a:spLocks noGrp="1"/>
          </p:cNvSpPr>
          <p:nvPr>
            <p:ph sz="quarter" idx="1"/>
          </p:nvPr>
        </p:nvSpPr>
        <p:spPr>
          <a:xfrm>
            <a:off x="301752" y="2091090"/>
            <a:ext cx="8503920" cy="4007958"/>
          </a:xfrm>
        </p:spPr>
        <p:txBody>
          <a:bodyPr>
            <a:normAutofit/>
          </a:bodyPr>
          <a:lstStyle/>
          <a:p>
            <a:pPr marL="0" indent="0">
              <a:buNone/>
            </a:pPr>
            <a:r>
              <a:rPr lang="en-US" sz="2000" dirty="0" smtClean="0"/>
              <a:t>“Biodiversity is a </a:t>
            </a:r>
            <a:r>
              <a:rPr lang="en-US" sz="2000" b="1" dirty="0" smtClean="0"/>
              <a:t>state or attribute of a site or area </a:t>
            </a:r>
            <a:r>
              <a:rPr lang="en-US" sz="2000" dirty="0" smtClean="0"/>
              <a:t>and specifically refers to the variety within and among living organisms, assemblages of living organisms, biotic communities, and biotic processes, whether naturally occurring or modified by humans. </a:t>
            </a:r>
            <a:r>
              <a:rPr lang="en-US" sz="2000" dirty="0" smtClean="0">
                <a:solidFill>
                  <a:srgbClr val="7F7F7F"/>
                </a:solidFill>
              </a:rPr>
              <a:t>Biodiversity can be </a:t>
            </a:r>
            <a:r>
              <a:rPr lang="en-US" sz="2000" b="1" dirty="0" smtClean="0">
                <a:solidFill>
                  <a:srgbClr val="7F7F7F"/>
                </a:solidFill>
              </a:rPr>
              <a:t>measured</a:t>
            </a:r>
            <a:r>
              <a:rPr lang="en-US" sz="2000" dirty="0" smtClean="0">
                <a:solidFill>
                  <a:srgbClr val="7F7F7F"/>
                </a:solidFill>
              </a:rPr>
              <a:t> in terms of genetic diversity and the identity and number of different types of species, assemblages of species, biotic communities, and biotic processes, and the amount (e.g. abundance, biomass, cover, rate) and structure of each.</a:t>
            </a:r>
            <a:r>
              <a:rPr lang="en-US" sz="2000" dirty="0" smtClean="0"/>
              <a:t> It can be observed and measured at any spatial scale ranging from microsites and habitat patches to the entire biosphere.” (745)</a:t>
            </a:r>
            <a:endParaRPr lang="en-US" sz="2000" dirty="0"/>
          </a:p>
        </p:txBody>
      </p:sp>
    </p:spTree>
    <p:extLst>
      <p:ext uri="{BB962C8B-B14F-4D97-AF65-F5344CB8AC3E}">
        <p14:creationId xmlns:p14="http://schemas.microsoft.com/office/powerpoint/2010/main" val="10278061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348</TotalTime>
  <Words>2032</Words>
  <Application>Microsoft Macintosh PowerPoint</Application>
  <PresentationFormat>On-screen Show (4:3)</PresentationFormat>
  <Paragraphs>125</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Civic</vt:lpstr>
      <vt:lpstr>Document</vt:lpstr>
      <vt:lpstr>BiODECON seminar &amp; EXSY reading group</vt:lpstr>
      <vt:lpstr>DeLong 1996</vt:lpstr>
      <vt:lpstr>DeLong 1996</vt:lpstr>
      <vt:lpstr>Definition by derivation</vt:lpstr>
      <vt:lpstr>Definition by classification</vt:lpstr>
      <vt:lpstr>Definition by characteristics, properties, …</vt:lpstr>
      <vt:lpstr>Definition by comparison and contrast</vt:lpstr>
      <vt:lpstr>Definition by operation</vt:lpstr>
      <vt:lpstr>DeLong’s definition (1)</vt:lpstr>
      <vt:lpstr>DeLong’s definition (2)</vt:lpstr>
      <vt:lpstr>PowerPoint Presentation</vt:lpstr>
      <vt:lpstr>     1. Difficulties in defining “biodiversity”  and in measuring biodiversity</vt:lpstr>
      <vt:lpstr>  2. Two kinds of definition</vt:lpstr>
      <vt:lpstr>PowerPoint Presentation</vt:lpstr>
      <vt:lpstr>PowerPoint Presentation</vt:lpstr>
      <vt:lpstr>3. Defining &amp; Assessing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Conclusions</vt:lpstr>
    </vt:vector>
  </TitlesOfParts>
  <Company>FCUL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BiODECON seminar &amp; EXSY reading group</dc:title>
  <dc:creator>CFCUL FCUL</dc:creator>
  <cp:lastModifiedBy>user</cp:lastModifiedBy>
  <cp:revision>34</cp:revision>
  <dcterms:created xsi:type="dcterms:W3CDTF">2016-07-01T09:59:21Z</dcterms:created>
  <dcterms:modified xsi:type="dcterms:W3CDTF">2016-07-06T12:17:46Z</dcterms:modified>
</cp:coreProperties>
</file>