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72" r:id="rId3"/>
    <p:sldId id="259" r:id="rId4"/>
    <p:sldId id="267" r:id="rId5"/>
    <p:sldId id="268" r:id="rId6"/>
    <p:sldId id="269" r:id="rId7"/>
    <p:sldId id="270" r:id="rId8"/>
    <p:sldId id="271" r:id="rId9"/>
    <p:sldId id="273" r:id="rId10"/>
    <p:sldId id="283" r:id="rId11"/>
    <p:sldId id="280" r:id="rId12"/>
    <p:sldId id="274" r:id="rId13"/>
    <p:sldId id="287" r:id="rId14"/>
    <p:sldId id="294" r:id="rId15"/>
    <p:sldId id="285" r:id="rId16"/>
    <p:sldId id="295" r:id="rId17"/>
    <p:sldId id="296" r:id="rId18"/>
    <p:sldId id="284" r:id="rId19"/>
    <p:sldId id="293" r:id="rId20"/>
    <p:sldId id="282" r:id="rId21"/>
    <p:sldId id="291" r:id="rId22"/>
    <p:sldId id="290" r:id="rId23"/>
    <p:sldId id="29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e Vecchi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98"/>
    <p:restoredTop sz="91426"/>
  </p:normalViewPr>
  <p:slideViewPr>
    <p:cSldViewPr snapToGrid="0" snapToObjects="1">
      <p:cViewPr>
        <p:scale>
          <a:sx n="103" d="100"/>
          <a:sy n="103" d="100"/>
        </p:scale>
        <p:origin x="1064" y="-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A9FCC-9B0C-1041-983B-7D10C78A2548}" type="datetimeFigureOut">
              <a:rPr lang="en-US" smtClean="0"/>
              <a:t>10/9/17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0C130-B6D0-6A4F-A79D-444036CD6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4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Please</a:t>
            </a:r>
            <a:r>
              <a:rPr lang="pt-PT" baseline="0" dirty="0"/>
              <a:t> </a:t>
            </a:r>
            <a:r>
              <a:rPr lang="pt-PT" baseline="0" dirty="0" err="1"/>
              <a:t>change</a:t>
            </a:r>
            <a:r>
              <a:rPr lang="pt-PT" baseline="0" dirty="0"/>
              <a:t> BIOISI for </a:t>
            </a:r>
            <a:r>
              <a:rPr lang="pt-PT" baseline="0" dirty="0" err="1"/>
              <a:t>ULisboa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0C130-B6D0-6A4F-A79D-444036CD6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20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0C130-B6D0-6A4F-A79D-444036CD6F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51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it-IT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10/9/17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jpeg"/><Relationship Id="rId6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tiff"/><Relationship Id="rId5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013704"/>
            <a:ext cx="9144000" cy="84429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8151" y="1147928"/>
            <a:ext cx="5724862" cy="1846961"/>
          </a:xfrm>
        </p:spPr>
        <p:txBody>
          <a:bodyPr/>
          <a:lstStyle/>
          <a:p>
            <a:r>
              <a:rPr lang="en-US" sz="3200" b="1" dirty="0">
                <a:effectLst/>
              </a:rPr>
              <a:t/>
            </a:r>
            <a:br>
              <a:rPr lang="en-US" sz="3200" b="1" dirty="0">
                <a:effectLst/>
              </a:rPr>
            </a:br>
            <a:r>
              <a:rPr lang="en-US" sz="3200" b="1" dirty="0">
                <a:effectLst/>
              </a:rPr>
              <a:t/>
            </a:r>
            <a:br>
              <a:rPr lang="en-US" sz="3200" b="1" dirty="0">
                <a:effectLst/>
              </a:rPr>
            </a:br>
            <a:r>
              <a:rPr lang="en-US" sz="3200" b="1" dirty="0">
                <a:effectLst/>
              </a:rPr>
              <a:t/>
            </a:r>
            <a:br>
              <a:rPr lang="en-US" sz="3200" b="1" dirty="0">
                <a:effectLst/>
              </a:rPr>
            </a:br>
            <a:r>
              <a:rPr lang="en-US" sz="3200" b="1" dirty="0" smtClean="0">
                <a:effectLst/>
              </a:rPr>
              <a:t/>
            </a:r>
            <a:br>
              <a:rPr lang="en-US" sz="3200" b="1" dirty="0" smtClean="0">
                <a:effectLst/>
              </a:rPr>
            </a:br>
            <a:r>
              <a:rPr lang="en-US" sz="3200" b="1" dirty="0">
                <a:effectLst/>
              </a:rPr>
              <a:t/>
            </a:r>
            <a:br>
              <a:rPr lang="en-US" sz="3200" b="1" dirty="0">
                <a:effectLst/>
              </a:rPr>
            </a:br>
            <a:r>
              <a:rPr lang="en-US" sz="3200" b="1" dirty="0" smtClean="0">
                <a:effectLst/>
              </a:rPr>
              <a:t/>
            </a:r>
            <a:br>
              <a:rPr lang="en-US" sz="3200" b="1" dirty="0" smtClean="0">
                <a:effectLst/>
              </a:rPr>
            </a:br>
            <a:r>
              <a:rPr lang="it-IT" sz="3200" b="1" dirty="0">
                <a:effectLst/>
              </a:rPr>
              <a:t>Tra scienza e politica: </a:t>
            </a:r>
            <a:r>
              <a:rPr lang="it-IT" sz="3200" b="1" dirty="0" smtClean="0">
                <a:effectLst/>
              </a:rPr>
              <a:t/>
            </a:r>
            <a:br>
              <a:rPr lang="it-IT" sz="3200" b="1" dirty="0" smtClean="0">
                <a:effectLst/>
              </a:rPr>
            </a:br>
            <a:r>
              <a:rPr lang="it-IT" sz="3200" b="1" dirty="0" smtClean="0">
                <a:effectLst/>
              </a:rPr>
              <a:t>la </a:t>
            </a:r>
            <a:r>
              <a:rPr lang="it-IT" sz="3200" b="1" dirty="0">
                <a:effectLst/>
              </a:rPr>
              <a:t>filosofia della biodiversità</a:t>
            </a:r>
            <a:r>
              <a:rPr lang="en-US" sz="3200" dirty="0">
                <a:effectLst/>
              </a:rPr>
              <a:t> </a:t>
            </a:r>
            <a:r>
              <a:rPr lang="it-IT" sz="3200" dirty="0">
                <a:effectLst/>
              </a:rPr>
              <a:t/>
            </a:r>
            <a:br>
              <a:rPr lang="it-IT" sz="3200" dirty="0">
                <a:effectLst/>
              </a:rPr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859" y="3375212"/>
            <a:ext cx="6033447" cy="10072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Elena Casetta</a:t>
            </a:r>
            <a:endParaRPr lang="en-US" sz="1800" dirty="0"/>
          </a:p>
          <a:p>
            <a:r>
              <a:rPr lang="en-US" sz="1800" dirty="0" smtClean="0">
                <a:effectLst/>
              </a:rPr>
              <a:t>SIFIT, </a:t>
            </a:r>
            <a:r>
              <a:rPr lang="en-US" sz="1800" dirty="0" err="1" smtClean="0">
                <a:effectLst/>
              </a:rPr>
              <a:t>Padova</a:t>
            </a:r>
            <a:r>
              <a:rPr lang="en-US" sz="1800" dirty="0" smtClean="0">
                <a:effectLst/>
              </a:rPr>
              <a:t> 20-21-22 </a:t>
            </a:r>
            <a:r>
              <a:rPr lang="en-US" sz="1800" dirty="0" err="1" smtClean="0">
                <a:effectLst/>
              </a:rPr>
              <a:t>settembre</a:t>
            </a:r>
            <a:r>
              <a:rPr lang="en-US" sz="1800" dirty="0" smtClean="0">
                <a:effectLst/>
              </a:rPr>
              <a:t> 2017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8007" y="6097708"/>
            <a:ext cx="1425033" cy="6762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889" y="6108841"/>
            <a:ext cx="1282390" cy="654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9940" y="6050495"/>
            <a:ext cx="1103971" cy="764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949" y="6088223"/>
            <a:ext cx="927261" cy="62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4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III </a:t>
            </a:r>
            <a:r>
              <a:rPr lang="en-US" dirty="0" err="1" smtClean="0"/>
              <a:t>fase</a:t>
            </a:r>
            <a:r>
              <a:rPr lang="en-US" dirty="0" smtClean="0"/>
              <a:t>: </a:t>
            </a:r>
            <a:r>
              <a:rPr lang="en-US" dirty="0" err="1" smtClean="0"/>
              <a:t>Conflitto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Discorso</a:t>
            </a:r>
            <a:r>
              <a:rPr lang="en-US" dirty="0" smtClean="0"/>
              <a:t> </a:t>
            </a:r>
            <a:r>
              <a:rPr lang="en-US" dirty="0" err="1" smtClean="0"/>
              <a:t>scientifico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L’indefinibilità</a:t>
            </a:r>
            <a:r>
              <a:rPr lang="en-US" dirty="0" smtClean="0"/>
              <a:t> </a:t>
            </a:r>
            <a:r>
              <a:rPr lang="en-US" dirty="0" err="1" smtClean="0"/>
              <a:t>dà</a:t>
            </a:r>
            <a:r>
              <a:rPr lang="en-US" dirty="0" smtClean="0"/>
              <a:t> </a:t>
            </a:r>
            <a:r>
              <a:rPr lang="en-US" dirty="0" err="1" smtClean="0"/>
              <a:t>luogo</a:t>
            </a:r>
            <a:r>
              <a:rPr lang="en-US" dirty="0" smtClean="0"/>
              <a:t> al </a:t>
            </a:r>
            <a:r>
              <a:rPr lang="en-US" dirty="0" err="1" smtClean="0"/>
              <a:t>paradosso</a:t>
            </a:r>
            <a:r>
              <a:rPr lang="en-US" dirty="0" smtClean="0"/>
              <a:t> </a:t>
            </a:r>
            <a:r>
              <a:rPr lang="en-US" dirty="0" err="1"/>
              <a:t>della</a:t>
            </a:r>
            <a:r>
              <a:rPr lang="en-US" dirty="0"/>
              <a:t> “</a:t>
            </a:r>
            <a:r>
              <a:rPr lang="en-US" dirty="0" err="1"/>
              <a:t>definizione</a:t>
            </a:r>
            <a:r>
              <a:rPr lang="en-US" dirty="0"/>
              <a:t> e </a:t>
            </a:r>
            <a:r>
              <a:rPr lang="en-US" dirty="0" err="1"/>
              <a:t>misurazione</a:t>
            </a:r>
            <a:r>
              <a:rPr lang="en-US" dirty="0"/>
              <a:t>” </a:t>
            </a:r>
            <a:r>
              <a:rPr lang="en-US" dirty="0">
                <a:sym typeface="Wingdings"/>
              </a:rPr>
              <a:t> </a:t>
            </a:r>
            <a:r>
              <a:rPr lang="en-US" dirty="0" err="1"/>
              <a:t>eliminativismo</a:t>
            </a:r>
            <a:r>
              <a:rPr lang="en-US" dirty="0"/>
              <a:t> (Santana </a:t>
            </a:r>
            <a:r>
              <a:rPr lang="en-US" dirty="0" smtClean="0"/>
              <a:t>2014, </a:t>
            </a:r>
            <a:r>
              <a:rPr lang="en-US" dirty="0" err="1" smtClean="0"/>
              <a:t>Lévêque</a:t>
            </a:r>
            <a:r>
              <a:rPr lang="en-US" dirty="0" smtClean="0"/>
              <a:t> 2014). </a:t>
            </a:r>
            <a:endParaRPr lang="en-US" dirty="0"/>
          </a:p>
          <a:p>
            <a:endParaRPr lang="en-US" dirty="0" smtClean="0">
              <a:sym typeface="Wingdings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Discorso</a:t>
            </a:r>
            <a:r>
              <a:rPr lang="en-US" dirty="0" smtClean="0"/>
              <a:t> </a:t>
            </a:r>
            <a:r>
              <a:rPr lang="en-US" dirty="0" err="1" smtClean="0"/>
              <a:t>pubblico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30984" cy="44601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Il </a:t>
            </a:r>
            <a:r>
              <a:rPr lang="en-US" dirty="0" err="1" smtClean="0"/>
              <a:t>concetto</a:t>
            </a:r>
            <a:r>
              <a:rPr lang="en-US" dirty="0" smtClean="0"/>
              <a:t> «</a:t>
            </a:r>
            <a:r>
              <a:rPr lang="en-US" dirty="0" err="1" smtClean="0"/>
              <a:t>funziona</a:t>
            </a:r>
            <a:r>
              <a:rPr lang="en-US" dirty="0" smtClean="0"/>
              <a:t> </a:t>
            </a:r>
            <a:r>
              <a:rPr lang="en-US" dirty="0" err="1"/>
              <a:t>perché</a:t>
            </a:r>
            <a:r>
              <a:rPr lang="en-US" dirty="0"/>
              <a:t> </a:t>
            </a:r>
            <a:r>
              <a:rPr lang="en-US" dirty="0" err="1"/>
              <a:t>ciascuno</a:t>
            </a:r>
            <a:r>
              <a:rPr lang="en-US" dirty="0"/>
              <a:t> di </a:t>
            </a:r>
            <a:r>
              <a:rPr lang="en-US" dirty="0" err="1"/>
              <a:t>noi</a:t>
            </a:r>
            <a:r>
              <a:rPr lang="en-US" dirty="0"/>
              <a:t> </a:t>
            </a:r>
            <a:r>
              <a:rPr lang="en-US" dirty="0" err="1"/>
              <a:t>può</a:t>
            </a:r>
            <a:r>
              <a:rPr lang="en-US" dirty="0"/>
              <a:t> </a:t>
            </a:r>
            <a:r>
              <a:rPr lang="en-US" dirty="0" err="1"/>
              <a:t>trovare</a:t>
            </a:r>
            <a:r>
              <a:rPr lang="en-US" dirty="0"/>
              <a:t> in </a:t>
            </a:r>
            <a:r>
              <a:rPr lang="en-US" dirty="0" err="1"/>
              <a:t>questa</a:t>
            </a:r>
            <a:r>
              <a:rPr lang="en-US" dirty="0"/>
              <a:t> </a:t>
            </a:r>
            <a:r>
              <a:rPr lang="en-US" dirty="0" err="1"/>
              <a:t>nozione</a:t>
            </a:r>
            <a:r>
              <a:rPr lang="en-US" dirty="0"/>
              <a:t> </a:t>
            </a:r>
            <a:r>
              <a:rPr lang="en-US" dirty="0" err="1"/>
              <a:t>ciò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/>
              <a:t>è</a:t>
            </a:r>
            <a:r>
              <a:rPr lang="en-US" dirty="0"/>
              <a:t> </a:t>
            </a:r>
            <a:r>
              <a:rPr lang="en-US" dirty="0" err="1"/>
              <a:t>caro</a:t>
            </a:r>
            <a:r>
              <a:rPr lang="en-US" dirty="0"/>
              <a:t> [</a:t>
            </a:r>
            <a:r>
              <a:rPr lang="mr-IN" dirty="0"/>
              <a:t>…</a:t>
            </a:r>
            <a:r>
              <a:rPr lang="it-IT" dirty="0"/>
              <a:t>] Nella biodiversità ciascuno di noi trova uno specchio per le sue immagini naturali più </a:t>
            </a:r>
            <a:r>
              <a:rPr lang="it-IT" dirty="0" smtClean="0"/>
              <a:t>preziose.» </a:t>
            </a:r>
            <a:r>
              <a:rPr lang="it-IT" dirty="0"/>
              <a:t>(</a:t>
            </a:r>
            <a:r>
              <a:rPr lang="it-IT" dirty="0" err="1"/>
              <a:t>Tackacs</a:t>
            </a:r>
            <a:r>
              <a:rPr lang="it-IT" dirty="0"/>
              <a:t> 1996</a:t>
            </a:r>
            <a:r>
              <a:rPr lang="en-US" dirty="0"/>
              <a:t>, p. 81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66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947854"/>
            <a:ext cx="7691719" cy="521089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000" dirty="0" smtClean="0">
                <a:sym typeface="Wingdings"/>
              </a:rPr>
              <a:t>Si </a:t>
            </a:r>
            <a:r>
              <a:rPr lang="en-US" sz="2000" dirty="0" err="1">
                <a:sym typeface="Wingdings"/>
              </a:rPr>
              <a:t>tratta</a:t>
            </a:r>
            <a:r>
              <a:rPr lang="en-US" sz="2000" dirty="0">
                <a:sym typeface="Wingdings"/>
              </a:rPr>
              <a:t> di un </a:t>
            </a:r>
            <a:r>
              <a:rPr lang="en-US" sz="2000" dirty="0" err="1">
                <a:sym typeface="Wingdings"/>
              </a:rPr>
              <a:t>conflitto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err="1">
                <a:sym typeface="Wingdings"/>
              </a:rPr>
              <a:t>insanabile</a:t>
            </a:r>
            <a:r>
              <a:rPr lang="en-US" sz="2000" dirty="0" smtClean="0">
                <a:sym typeface="Wingdings"/>
              </a:rPr>
              <a:t>?</a:t>
            </a:r>
            <a:endParaRPr lang="it-IT" sz="2000" dirty="0" smtClean="0"/>
          </a:p>
          <a:p>
            <a:pPr>
              <a:spcBef>
                <a:spcPts val="1200"/>
              </a:spcBef>
            </a:pPr>
            <a:r>
              <a:rPr lang="en-US" sz="2000" dirty="0" err="1">
                <a:sym typeface="Wingdings"/>
              </a:rPr>
              <a:t>È</a:t>
            </a:r>
            <a:r>
              <a:rPr lang="en-US" sz="2000" dirty="0">
                <a:sym typeface="Wingdings"/>
              </a:rPr>
              <a:t> qui </a:t>
            </a:r>
            <a:r>
              <a:rPr lang="en-US" sz="2000" dirty="0" err="1">
                <a:sym typeface="Wingdings"/>
              </a:rPr>
              <a:t>che</a:t>
            </a:r>
            <a:r>
              <a:rPr lang="en-US" sz="2000" dirty="0">
                <a:sym typeface="Wingdings"/>
              </a:rPr>
              <a:t> la </a:t>
            </a:r>
            <a:r>
              <a:rPr lang="en-US" sz="2000" dirty="0" err="1">
                <a:sym typeface="Wingdings"/>
              </a:rPr>
              <a:t>filosofia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err="1">
                <a:sym typeface="Wingdings"/>
              </a:rPr>
              <a:t>può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err="1">
                <a:sym typeface="Wingdings"/>
              </a:rPr>
              <a:t>svolgere</a:t>
            </a:r>
            <a:r>
              <a:rPr lang="en-US" sz="2000" dirty="0">
                <a:sym typeface="Wingdings"/>
              </a:rPr>
              <a:t> un </a:t>
            </a:r>
            <a:r>
              <a:rPr lang="en-US" sz="2000" dirty="0" err="1">
                <a:sym typeface="Wingdings"/>
              </a:rPr>
              <a:t>ruolo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err="1">
                <a:sym typeface="Wingdings"/>
              </a:rPr>
              <a:t>importante</a:t>
            </a:r>
            <a:r>
              <a:rPr lang="en-US" sz="2000" dirty="0">
                <a:sym typeface="Wingdings"/>
              </a:rPr>
              <a:t>, di </a:t>
            </a:r>
            <a:r>
              <a:rPr lang="en-US" sz="2000" dirty="0" err="1" smtClean="0">
                <a:sym typeface="Wingdings"/>
              </a:rPr>
              <a:t>chiarificazione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 err="1" smtClean="0">
                <a:sym typeface="Wingdings"/>
              </a:rPr>
              <a:t>concettuale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>
                <a:sym typeface="Wingdings"/>
              </a:rPr>
              <a:t>e di </a:t>
            </a:r>
            <a:r>
              <a:rPr lang="en-US" sz="2000" dirty="0" err="1" smtClean="0">
                <a:sym typeface="Wingdings"/>
              </a:rPr>
              <a:t>mediazione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 err="1" smtClean="0">
                <a:sym typeface="Wingdings"/>
              </a:rPr>
              <a:t>tra</a:t>
            </a:r>
            <a:r>
              <a:rPr lang="en-US" sz="2000" dirty="0" smtClean="0">
                <a:sym typeface="Wingdings"/>
              </a:rPr>
              <a:t>  </a:t>
            </a:r>
            <a:r>
              <a:rPr lang="en-US" sz="2000" dirty="0">
                <a:sym typeface="Wingdings"/>
              </a:rPr>
              <a:t>due tipi di </a:t>
            </a:r>
            <a:r>
              <a:rPr lang="en-US" sz="2000" dirty="0" err="1">
                <a:sym typeface="Wingdings"/>
              </a:rPr>
              <a:t>discorso</a:t>
            </a:r>
            <a:r>
              <a:rPr lang="en-US" sz="2000" dirty="0">
                <a:sym typeface="Wingdings"/>
              </a:rPr>
              <a:t>, </a:t>
            </a:r>
            <a:r>
              <a:rPr lang="en-US" sz="2000" dirty="0" err="1">
                <a:sym typeface="Wingdings"/>
              </a:rPr>
              <a:t>pubblico</a:t>
            </a:r>
            <a:r>
              <a:rPr lang="en-US" sz="2000" dirty="0">
                <a:sym typeface="Wingdings"/>
              </a:rPr>
              <a:t> e </a:t>
            </a:r>
            <a:r>
              <a:rPr lang="en-US" sz="2000" dirty="0" err="1">
                <a:sym typeface="Wingdings"/>
              </a:rPr>
              <a:t>scientifico</a:t>
            </a:r>
            <a:r>
              <a:rPr lang="en-US" sz="2000" dirty="0" smtClean="0">
                <a:sym typeface="Wingdings"/>
              </a:rPr>
              <a:t>.</a:t>
            </a:r>
            <a:endParaRPr lang="en-US" sz="2000" dirty="0">
              <a:sym typeface="Wingding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794" y="3133171"/>
            <a:ext cx="1657351" cy="2491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584" y="3133171"/>
            <a:ext cx="1661196" cy="24917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840" y="3130588"/>
            <a:ext cx="1754562" cy="24943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3871" y="3130588"/>
            <a:ext cx="1792801" cy="249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1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2) </a:t>
            </a:r>
            <a:r>
              <a:rPr lang="en-US" dirty="0" err="1" smtClean="0"/>
              <a:t>Risposta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critiche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77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253" y="763252"/>
            <a:ext cx="7705494" cy="3992278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endParaRPr lang="en-US" sz="22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dirty="0" smtClean="0"/>
              <a:t>Ricordiamo le critiche: </a:t>
            </a:r>
            <a:r>
              <a:rPr lang="it-IT" dirty="0"/>
              <a:t>essere una parola priva di un riferimento </a:t>
            </a:r>
            <a:r>
              <a:rPr lang="it-IT" dirty="0" smtClean="0"/>
              <a:t>definito,</a:t>
            </a:r>
            <a:r>
              <a:rPr lang="en-US" dirty="0" smtClean="0"/>
              <a:t> </a:t>
            </a:r>
            <a:r>
              <a:rPr lang="it-IT" dirty="0" smtClean="0"/>
              <a:t>“una guscio vuoto”, di </a:t>
            </a:r>
            <a:r>
              <a:rPr lang="it-IT" dirty="0"/>
              <a:t>essere non </a:t>
            </a:r>
            <a:r>
              <a:rPr lang="it-IT" dirty="0" smtClean="0"/>
              <a:t>definibile, di </a:t>
            </a:r>
            <a:r>
              <a:rPr lang="it-IT" dirty="0"/>
              <a:t>essere </a:t>
            </a:r>
            <a:r>
              <a:rPr lang="it-IT" dirty="0" smtClean="0"/>
              <a:t>un </a:t>
            </a:r>
            <a:r>
              <a:rPr lang="it-IT" dirty="0"/>
              <a:t>concetto inadatto al ruolo scientifico </a:t>
            </a:r>
            <a:r>
              <a:rPr lang="it-IT" dirty="0" smtClean="0"/>
              <a:t>assegnatogli</a:t>
            </a:r>
            <a:r>
              <a:rPr lang="mr-IN" dirty="0" smtClean="0"/>
              <a:t>…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err="1" smtClean="0"/>
              <a:t>Niente</a:t>
            </a:r>
            <a:r>
              <a:rPr lang="en-US" dirty="0" smtClean="0"/>
              <a:t> di </a:t>
            </a:r>
            <a:r>
              <a:rPr lang="en-US" dirty="0" err="1" smtClean="0"/>
              <a:t>nuovo</a:t>
            </a:r>
            <a:r>
              <a:rPr lang="en-US" dirty="0" smtClean="0"/>
              <a:t>, </a:t>
            </a:r>
            <a:r>
              <a:rPr lang="en-US" dirty="0" err="1" smtClean="0"/>
              <a:t>soprattutto</a:t>
            </a:r>
            <a:r>
              <a:rPr lang="en-US" dirty="0" smtClean="0"/>
              <a:t> per </a:t>
            </a:r>
            <a:r>
              <a:rPr lang="en-US" dirty="0" err="1" smtClean="0"/>
              <a:t>quei</a:t>
            </a:r>
            <a:r>
              <a:rPr lang="en-US" dirty="0" smtClean="0"/>
              <a:t> </a:t>
            </a:r>
            <a:r>
              <a:rPr lang="en-US" dirty="0" err="1" smtClean="0"/>
              <a:t>concetti</a:t>
            </a:r>
            <a:r>
              <a:rPr lang="en-US" dirty="0" smtClean="0"/>
              <a:t> </a:t>
            </a:r>
            <a:r>
              <a:rPr lang="en-US" dirty="0" err="1" smtClean="0"/>
              <a:t>biologici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travalicano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confini</a:t>
            </a:r>
            <a:r>
              <a:rPr lang="en-US" dirty="0" smtClean="0"/>
              <a:t> </a:t>
            </a:r>
            <a:r>
              <a:rPr lang="en-US" dirty="0" err="1" smtClean="0"/>
              <a:t>disciplinari</a:t>
            </a:r>
            <a:r>
              <a:rPr lang="en-US" dirty="0" smtClean="0"/>
              <a:t>, </a:t>
            </a:r>
            <a:r>
              <a:rPr lang="en-US" dirty="0" err="1" smtClean="0"/>
              <a:t>entrano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discorso</a:t>
            </a:r>
            <a:r>
              <a:rPr lang="en-US" dirty="0" smtClean="0"/>
              <a:t> </a:t>
            </a:r>
            <a:r>
              <a:rPr lang="en-US" dirty="0" err="1"/>
              <a:t>pubblico</a:t>
            </a:r>
            <a:r>
              <a:rPr lang="en-US" dirty="0"/>
              <a:t> </a:t>
            </a:r>
            <a:r>
              <a:rPr lang="en-US" dirty="0" smtClean="0"/>
              <a:t>e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hanno</a:t>
            </a:r>
            <a:r>
              <a:rPr lang="en-US" dirty="0"/>
              <a:t> </a:t>
            </a:r>
            <a:r>
              <a:rPr lang="en-US" dirty="0" err="1"/>
              <a:t>implicazioni</a:t>
            </a:r>
            <a:r>
              <a:rPr lang="en-US" dirty="0"/>
              <a:t> </a:t>
            </a:r>
            <a:r>
              <a:rPr lang="en-US" dirty="0" err="1"/>
              <a:t>politiche</a:t>
            </a:r>
            <a:r>
              <a:rPr lang="en-US" dirty="0"/>
              <a:t> </a:t>
            </a:r>
            <a:r>
              <a:rPr lang="en-US" dirty="0" err="1"/>
              <a:t>ed</a:t>
            </a:r>
            <a:r>
              <a:rPr lang="en-US" dirty="0"/>
              <a:t> </a:t>
            </a:r>
            <a:r>
              <a:rPr lang="en-US" dirty="0" err="1" smtClean="0"/>
              <a:t>economiche</a:t>
            </a:r>
            <a:r>
              <a:rPr lang="en-US" dirty="0" smtClean="0"/>
              <a:t>: vita, specie, </a:t>
            </a:r>
            <a:r>
              <a:rPr lang="en-US" dirty="0" err="1" smtClean="0"/>
              <a:t>organismo</a:t>
            </a:r>
            <a:r>
              <a:rPr lang="en-US" dirty="0" smtClean="0"/>
              <a:t>, </a:t>
            </a:r>
            <a:r>
              <a:rPr lang="en-US" dirty="0" err="1" smtClean="0"/>
              <a:t>ecosistema</a:t>
            </a:r>
            <a:r>
              <a:rPr lang="en-US" dirty="0" smtClean="0"/>
              <a:t>, </a:t>
            </a:r>
            <a:r>
              <a:rPr lang="en-US" dirty="0" err="1" smtClean="0"/>
              <a:t>nicchia</a:t>
            </a:r>
            <a:r>
              <a:rPr lang="en-US" dirty="0" smtClean="0"/>
              <a:t> </a:t>
            </a:r>
            <a:r>
              <a:rPr lang="en-US" dirty="0" err="1" smtClean="0"/>
              <a:t>ecologica</a:t>
            </a:r>
            <a:r>
              <a:rPr lang="en-US" dirty="0" smtClean="0"/>
              <a:t> </a:t>
            </a:r>
            <a:r>
              <a:rPr lang="mr-IN" dirty="0" smtClean="0"/>
              <a:t>…</a:t>
            </a:r>
            <a:endParaRPr lang="it-IT" dirty="0" smtClean="0"/>
          </a:p>
          <a:p>
            <a:pPr>
              <a:spcBef>
                <a:spcPts val="1200"/>
              </a:spcBef>
            </a:pPr>
            <a:endParaRPr lang="en-US" sz="2200" b="1" dirty="0"/>
          </a:p>
          <a:p>
            <a:pPr>
              <a:spcBef>
                <a:spcPts val="12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6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253" y="763252"/>
            <a:ext cx="7705494" cy="3992278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2000" b="1" dirty="0" smtClean="0"/>
              <a:t>Specie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2000" dirty="0" smtClean="0"/>
              <a:t>«I </a:t>
            </a:r>
            <a:r>
              <a:rPr lang="en-US" sz="2000" dirty="0"/>
              <a:t>met the other day Phillips, the paleontologist, and he asked me, 'How do you define a species?' I answered, 'I can not</a:t>
            </a:r>
            <a:r>
              <a:rPr lang="en-US" sz="2000" dirty="0" smtClean="0"/>
              <a:t>.’» </a:t>
            </a:r>
            <a:r>
              <a:rPr lang="en-US" sz="2000" dirty="0"/>
              <a:t>(</a:t>
            </a:r>
            <a:r>
              <a:rPr lang="en-US" sz="2000" dirty="0" smtClean="0"/>
              <a:t>Darwin </a:t>
            </a:r>
            <a:r>
              <a:rPr lang="en-US" sz="2000" dirty="0"/>
              <a:t>to Asa Gray, 29 Nov </a:t>
            </a:r>
            <a:r>
              <a:rPr lang="en-US" sz="2000" dirty="0" smtClean="0"/>
              <a:t>1857)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2000" dirty="0"/>
              <a:t>«It is really laughable to see what different ideas are prominent in various naturalists' minds, when they speak of 'species'; .... It all comes, I believe, from trying to define the undefinable. </a:t>
            </a:r>
            <a:r>
              <a:rPr lang="en-US" sz="2000" dirty="0" smtClean="0"/>
              <a:t>(Darwin </a:t>
            </a:r>
            <a:r>
              <a:rPr lang="en-US" sz="2000" dirty="0"/>
              <a:t>to Joseph Hooker, 24 </a:t>
            </a:r>
            <a:r>
              <a:rPr lang="en-US" sz="2000" dirty="0" smtClean="0"/>
              <a:t>Dec.1856)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2000" dirty="0" smtClean="0"/>
              <a:t>A </a:t>
            </a:r>
            <a:r>
              <a:rPr lang="en-US" sz="2000" dirty="0" err="1" smtClean="0"/>
              <a:t>oggi</a:t>
            </a:r>
            <a:r>
              <a:rPr lang="en-US" sz="2000" dirty="0" smtClean="0"/>
              <a:t>, </a:t>
            </a:r>
            <a:r>
              <a:rPr lang="en-US" sz="2000" dirty="0" err="1" smtClean="0"/>
              <a:t>più</a:t>
            </a:r>
            <a:r>
              <a:rPr lang="en-US" sz="2000" dirty="0" smtClean="0"/>
              <a:t> di 20 </a:t>
            </a:r>
            <a:r>
              <a:rPr lang="en-US" sz="2000" dirty="0" err="1" smtClean="0"/>
              <a:t>diversi</a:t>
            </a:r>
            <a:r>
              <a:rPr lang="en-US" sz="2000" dirty="0" smtClean="0"/>
              <a:t> </a:t>
            </a:r>
            <a:r>
              <a:rPr lang="en-US" sz="2000" dirty="0" err="1" smtClean="0"/>
              <a:t>concetti</a:t>
            </a:r>
            <a:r>
              <a:rPr lang="en-US" sz="2000" dirty="0" smtClean="0"/>
              <a:t> di specie (= </a:t>
            </a:r>
            <a:r>
              <a:rPr lang="en-US" sz="2000" dirty="0" err="1" smtClean="0"/>
              <a:t>famiglie</a:t>
            </a:r>
            <a:r>
              <a:rPr lang="en-US" sz="2000" dirty="0" smtClean="0"/>
              <a:t> di </a:t>
            </a:r>
            <a:r>
              <a:rPr lang="en-US" sz="2000" dirty="0" err="1" smtClean="0"/>
              <a:t>definizioni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000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000" b="1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064648" y="5462316"/>
            <a:ext cx="2074127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Natural Kinds </a:t>
            </a: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Quine, Goodman, Hacking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Putnam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Kripke</a:t>
            </a:r>
            <a:r>
              <a:rPr lang="mr-I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9632" y="5462316"/>
            <a:ext cx="2074127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Species Problem</a:t>
            </a:r>
          </a:p>
          <a:p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Mayr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Ghiselin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Hull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de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Queiroz</a:t>
            </a:r>
            <a:r>
              <a:rPr lang="mr-I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268980" y="4843849"/>
            <a:ext cx="869795" cy="4418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819135" y="4843849"/>
            <a:ext cx="1057558" cy="4418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253" y="621637"/>
            <a:ext cx="7705494" cy="51374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000" b="1" dirty="0" err="1" smtClean="0"/>
              <a:t>Organismo</a:t>
            </a:r>
            <a:r>
              <a:rPr lang="en-US" sz="2000" b="1" dirty="0" smtClean="0"/>
              <a:t> </a:t>
            </a:r>
            <a:endParaRPr lang="it-IT" sz="20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000" dirty="0" err="1" smtClean="0"/>
              <a:t>Introduzione</a:t>
            </a:r>
            <a:r>
              <a:rPr lang="en-US" sz="2000" dirty="0" smtClean="0"/>
              <a:t> del </a:t>
            </a:r>
            <a:r>
              <a:rPr lang="en-US" sz="2000" dirty="0" err="1" smtClean="0"/>
              <a:t>termine</a:t>
            </a:r>
            <a:r>
              <a:rPr lang="en-US" sz="2000" dirty="0" smtClean="0"/>
              <a:t> in </a:t>
            </a:r>
            <a:r>
              <a:rPr lang="en-US" sz="2000" dirty="0" err="1" smtClean="0"/>
              <a:t>ambito</a:t>
            </a:r>
            <a:r>
              <a:rPr lang="en-US" sz="2000" dirty="0" smtClean="0"/>
              <a:t> </a:t>
            </a:r>
            <a:r>
              <a:rPr lang="en-US" sz="2000" dirty="0" err="1" smtClean="0"/>
              <a:t>scientifico</a:t>
            </a:r>
            <a:r>
              <a:rPr lang="en-US" sz="2000" dirty="0" smtClean="0"/>
              <a:t>: Georg </a:t>
            </a:r>
            <a:r>
              <a:rPr lang="en-US" sz="2000" dirty="0"/>
              <a:t>Ernst Stahl a </a:t>
            </a:r>
            <a:r>
              <a:rPr lang="en-US" sz="2000" dirty="0" err="1"/>
              <a:t>cavallo</a:t>
            </a:r>
            <a:r>
              <a:rPr lang="en-US" sz="2000" dirty="0"/>
              <a:t> </a:t>
            </a:r>
            <a:r>
              <a:rPr lang="en-US" sz="2000" dirty="0" err="1"/>
              <a:t>fra</a:t>
            </a:r>
            <a:r>
              <a:rPr lang="en-US" sz="2000" dirty="0"/>
              <a:t> </a:t>
            </a:r>
            <a:r>
              <a:rPr lang="en-US" sz="2000" dirty="0" err="1"/>
              <a:t>il</a:t>
            </a:r>
            <a:r>
              <a:rPr lang="en-US" sz="2000" dirty="0"/>
              <a:t> </a:t>
            </a:r>
            <a:r>
              <a:rPr lang="en-US" sz="2000" dirty="0" smtClean="0"/>
              <a:t>XVII</a:t>
            </a:r>
            <a:r>
              <a:rPr lang="en-US" sz="2000" dirty="0"/>
              <a:t> e </a:t>
            </a:r>
            <a:r>
              <a:rPr lang="en-US" sz="2000" dirty="0" err="1"/>
              <a:t>il</a:t>
            </a:r>
            <a:r>
              <a:rPr lang="en-US" sz="2000" dirty="0"/>
              <a:t> </a:t>
            </a:r>
            <a:r>
              <a:rPr lang="en-US" sz="2000" dirty="0" smtClean="0"/>
              <a:t>XVIII</a:t>
            </a:r>
            <a:r>
              <a:rPr lang="en-US" sz="2000" dirty="0"/>
              <a:t> </a:t>
            </a:r>
            <a:r>
              <a:rPr lang="en-US" sz="2000" dirty="0" err="1" smtClean="0"/>
              <a:t>secolo</a:t>
            </a:r>
            <a:r>
              <a:rPr lang="en-US" sz="2000" dirty="0" smtClean="0"/>
              <a:t> (cf. </a:t>
            </a:r>
            <a:r>
              <a:rPr lang="en-US" sz="2000" dirty="0" err="1" smtClean="0"/>
              <a:t>Illetterati</a:t>
            </a:r>
            <a:r>
              <a:rPr lang="en-US" sz="2000" dirty="0" smtClean="0"/>
              <a:t> </a:t>
            </a:r>
            <a:r>
              <a:rPr lang="en-US" sz="2000" dirty="0"/>
              <a:t>2012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000" dirty="0" err="1" smtClean="0"/>
              <a:t>Nascita</a:t>
            </a:r>
            <a:r>
              <a:rPr lang="en-US" sz="2000" dirty="0" smtClean="0"/>
              <a:t> del </a:t>
            </a:r>
            <a:r>
              <a:rPr lang="en-US" sz="2000" dirty="0" err="1" smtClean="0"/>
              <a:t>concetto</a:t>
            </a:r>
            <a:r>
              <a:rPr lang="en-US" sz="2000" dirty="0" smtClean="0"/>
              <a:t> </a:t>
            </a:r>
            <a:r>
              <a:rPr lang="en-US" sz="2000" dirty="0" err="1" smtClean="0"/>
              <a:t>moderno</a:t>
            </a:r>
            <a:r>
              <a:rPr lang="en-US" sz="2000" dirty="0" smtClean="0"/>
              <a:t> di </a:t>
            </a:r>
            <a:r>
              <a:rPr lang="en-US" sz="2000" dirty="0" err="1" smtClean="0"/>
              <a:t>organismo</a:t>
            </a:r>
            <a:r>
              <a:rPr lang="en-US" sz="2000" dirty="0" smtClean="0"/>
              <a:t>, </a:t>
            </a:r>
            <a:r>
              <a:rPr lang="en-US" sz="2000" smtClean="0"/>
              <a:t>Kant </a:t>
            </a:r>
            <a:r>
              <a:rPr lang="en-US" sz="2000" smtClean="0"/>
              <a:t>1790.</a:t>
            </a:r>
            <a:endParaRPr lang="en-US" sz="2000" dirty="0" smtClean="0"/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it-IT" sz="2000" dirty="0" smtClean="0"/>
              <a:t>Oggi: La </a:t>
            </a:r>
            <a:r>
              <a:rPr lang="it-IT" sz="2000" dirty="0"/>
              <a:t>biologia non possiede un concetto che contrassegni in maniera non ambigua la distinzione tra organismo e non organismo.» </a:t>
            </a:r>
            <a:r>
              <a:rPr lang="en-US" sz="2000" dirty="0" smtClean="0"/>
              <a:t>(J. Wilson </a:t>
            </a:r>
            <a:r>
              <a:rPr lang="en-US" sz="2000" dirty="0"/>
              <a:t>2000: S301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en-US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17879" y="4469860"/>
            <a:ext cx="2074127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Autopoiesi</a:t>
            </a:r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Varela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Maturana</a:t>
            </a:r>
            <a:r>
              <a:rPr lang="mr-I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622211" y="3568393"/>
            <a:ext cx="868122" cy="7694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905791" y="3579544"/>
            <a:ext cx="8041" cy="6588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48921" y="4445666"/>
            <a:ext cx="2243439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Teoria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immunologica</a:t>
            </a:r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Burnet,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Pradeu</a:t>
            </a:r>
            <a:r>
              <a:rPr lang="mr-I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202195" y="3568393"/>
            <a:ext cx="1772891" cy="7582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69830" y="4469860"/>
            <a:ext cx="2243439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Dibattito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sull’individualità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biologica</a:t>
            </a:r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Maynard Smith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Szathmáry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/ R.A. Wilson, Bouchard e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Huneman</a:t>
            </a:r>
            <a:r>
              <a:rPr lang="mr-I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91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253" y="733148"/>
            <a:ext cx="7705494" cy="612485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200" b="1" i="1" dirty="0" smtClean="0"/>
              <a:t>La </a:t>
            </a:r>
            <a:r>
              <a:rPr lang="en-US" sz="2200" b="1" i="1" dirty="0" err="1" smtClean="0"/>
              <a:t>definizione</a:t>
            </a:r>
            <a:r>
              <a:rPr lang="en-US" sz="2200" b="1" i="1" dirty="0" smtClean="0"/>
              <a:t> non </a:t>
            </a:r>
            <a:r>
              <a:rPr lang="en-US" sz="2200" b="1" i="1" dirty="0" err="1" smtClean="0"/>
              <a:t>va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intesa</a:t>
            </a:r>
            <a:r>
              <a:rPr lang="en-US" sz="2200" b="1" i="1" dirty="0" smtClean="0"/>
              <a:t> come </a:t>
            </a:r>
            <a:r>
              <a:rPr lang="en-US" sz="2200" b="1" i="1" dirty="0" err="1" smtClean="0"/>
              <a:t>punto</a:t>
            </a:r>
            <a:r>
              <a:rPr lang="en-US" sz="2200" b="1" i="1" dirty="0" smtClean="0"/>
              <a:t> di </a:t>
            </a:r>
            <a:r>
              <a:rPr lang="en-US" sz="2200" b="1" i="1" dirty="0" err="1" smtClean="0"/>
              <a:t>partenza</a:t>
            </a:r>
            <a:r>
              <a:rPr lang="en-US" sz="2200" b="1" i="1" dirty="0" smtClean="0"/>
              <a:t>, </a:t>
            </a:r>
            <a:r>
              <a:rPr lang="en-US" sz="2200" b="1" i="1" dirty="0" err="1" smtClean="0"/>
              <a:t>bensì</a:t>
            </a:r>
            <a:r>
              <a:rPr lang="en-US" sz="2200" b="1" i="1" dirty="0" smtClean="0"/>
              <a:t> come parte e </a:t>
            </a:r>
            <a:r>
              <a:rPr lang="en-US" sz="2200" b="1" i="1" dirty="0" err="1" smtClean="0"/>
              <a:t>motore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dell’impresa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scientifica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stessa</a:t>
            </a:r>
            <a:r>
              <a:rPr lang="en-US" sz="2200" b="1" i="1" dirty="0"/>
              <a:t>.</a:t>
            </a:r>
            <a:endParaRPr lang="en-US" sz="2200" b="1" i="1" dirty="0" smtClean="0"/>
          </a:p>
          <a:p>
            <a:pPr>
              <a:spcBef>
                <a:spcPts val="1200"/>
              </a:spcBef>
            </a:pPr>
            <a:r>
              <a:rPr lang="it-IT" sz="2200" dirty="0" smtClean="0"/>
              <a:t>Possibile complicazione aggiuntiva: una componente normativa: biologi ed ecologi «reificar[</a:t>
            </a:r>
            <a:r>
              <a:rPr lang="it-IT" sz="2200" dirty="0" err="1" smtClean="0"/>
              <a:t>ono</a:t>
            </a:r>
            <a:r>
              <a:rPr lang="it-IT" sz="2200" dirty="0" smtClean="0"/>
              <a:t>] la </a:t>
            </a:r>
            <a:r>
              <a:rPr lang="it-IT" sz="2200" dirty="0"/>
              <a:t>diversità biologica come entità minacciata e intensificarono le attività volte a convincere il pubblico a conservare questo nuovo bene»</a:t>
            </a:r>
            <a:r>
              <a:rPr lang="en-US" sz="2200" dirty="0"/>
              <a:t> </a:t>
            </a:r>
            <a:r>
              <a:rPr lang="en-US" sz="2200" dirty="0" smtClean="0"/>
              <a:t>(</a:t>
            </a:r>
            <a:r>
              <a:rPr lang="en-US" sz="2200" dirty="0" err="1" smtClean="0"/>
              <a:t>Tackacs</a:t>
            </a:r>
            <a:r>
              <a:rPr lang="en-US" sz="2200" dirty="0" smtClean="0"/>
              <a:t> 1996).</a:t>
            </a:r>
            <a:endParaRPr lang="it-IT" sz="2200" dirty="0" smtClean="0"/>
          </a:p>
          <a:p>
            <a:pPr>
              <a:spcBef>
                <a:spcPts val="1200"/>
              </a:spcBef>
            </a:pPr>
            <a:r>
              <a:rPr lang="it-IT" sz="2200" dirty="0"/>
              <a:t>Da un lato, la parcellizzazione e </a:t>
            </a:r>
            <a:r>
              <a:rPr lang="it-IT" sz="2200" dirty="0" err="1"/>
              <a:t>prospettivizzazione</a:t>
            </a:r>
            <a:r>
              <a:rPr lang="it-IT" sz="2200" dirty="0"/>
              <a:t> del concetto di biodiversità </a:t>
            </a:r>
            <a:r>
              <a:rPr lang="it-IT" sz="2200" dirty="0" smtClean="0"/>
              <a:t>(II fase) richiede una </a:t>
            </a:r>
            <a:r>
              <a:rPr lang="it-IT" sz="2200" dirty="0"/>
              <a:t>definizione ampia e indefinita di biodiversità. </a:t>
            </a:r>
            <a:r>
              <a:rPr lang="it-IT" sz="2200" dirty="0" smtClean="0"/>
              <a:t>Dall’altro, la conservazione della biodiversità richiede una </a:t>
            </a:r>
            <a:r>
              <a:rPr lang="it-IT" sz="2200" dirty="0"/>
              <a:t>definizione in qualche modo </a:t>
            </a:r>
            <a:r>
              <a:rPr lang="it-IT" sz="2200" dirty="0" smtClean="0"/>
              <a:t>operativa: (i</a:t>
            </a:r>
            <a:r>
              <a:rPr lang="it-IT" sz="2200" dirty="0"/>
              <a:t>) </a:t>
            </a:r>
            <a:r>
              <a:rPr lang="it-IT" sz="2200" dirty="0" smtClean="0"/>
              <a:t>adatta </a:t>
            </a:r>
            <a:r>
              <a:rPr lang="it-IT" sz="2200" dirty="0"/>
              <a:t>per una comunicazione e una cooperazione efficace tra diversi paesi e governi, e le diverse discipline e realtà sociali coinvolte nella conservazione; (ii) indicativa di ciò che deve essere </a:t>
            </a:r>
            <a:r>
              <a:rPr lang="it-IT" sz="2200" dirty="0" smtClean="0"/>
              <a:t>misurato</a:t>
            </a:r>
            <a:r>
              <a:rPr lang="en-US" sz="2200" dirty="0" smtClean="0"/>
              <a:t>.</a:t>
            </a:r>
            <a:endParaRPr lang="en-US" sz="2200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200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200" b="1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27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0" y="471631"/>
            <a:ext cx="7691719" cy="4814047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200" dirty="0" smtClean="0"/>
              <a:t>Di </a:t>
            </a:r>
            <a:r>
              <a:rPr lang="en-US" sz="2200" dirty="0" err="1" smtClean="0"/>
              <a:t>nuovo</a:t>
            </a:r>
            <a:r>
              <a:rPr lang="en-US" sz="2200" dirty="0" smtClean="0"/>
              <a:t>, </a:t>
            </a:r>
            <a:r>
              <a:rPr lang="en-US" sz="2200" dirty="0" err="1" smtClean="0"/>
              <a:t>si</a:t>
            </a:r>
            <a:r>
              <a:rPr lang="en-US" sz="2200" dirty="0" smtClean="0"/>
              <a:t> </a:t>
            </a:r>
            <a:r>
              <a:rPr lang="en-US" sz="2200" dirty="0" err="1" smtClean="0"/>
              <a:t>tratta</a:t>
            </a:r>
            <a:r>
              <a:rPr lang="en-US" sz="2200" dirty="0" smtClean="0"/>
              <a:t> di un </a:t>
            </a:r>
            <a:r>
              <a:rPr lang="en-US" sz="2200" dirty="0" err="1" smtClean="0"/>
              <a:t>conflitto</a:t>
            </a:r>
            <a:r>
              <a:rPr lang="en-US" sz="2200" dirty="0" smtClean="0"/>
              <a:t> </a:t>
            </a:r>
            <a:r>
              <a:rPr lang="en-US" sz="2200" dirty="0" err="1" smtClean="0"/>
              <a:t>insanabile</a:t>
            </a:r>
            <a:r>
              <a:rPr lang="en-US" sz="2200" dirty="0" smtClean="0"/>
              <a:t>?</a:t>
            </a:r>
          </a:p>
          <a:p>
            <a:pPr>
              <a:spcBef>
                <a:spcPts val="1200"/>
              </a:spcBef>
            </a:pPr>
            <a:r>
              <a:rPr lang="it-IT" sz="2200" dirty="0"/>
              <a:t>Piuttosto che eliminare ‘biodiversità’ dal discorso scientifico (posto che questo sia possibile), si tratterà di stabilire e quali criteri una buona definizione di biodiversità deve </a:t>
            </a:r>
            <a:r>
              <a:rPr lang="it-IT" sz="2200" dirty="0" smtClean="0"/>
              <a:t>soddisfare</a:t>
            </a:r>
          </a:p>
          <a:p>
            <a:pPr>
              <a:spcBef>
                <a:spcPts val="1200"/>
              </a:spcBef>
            </a:pPr>
            <a:r>
              <a:rPr lang="it-IT" sz="2200" dirty="0"/>
              <a:t>P</a:t>
            </a:r>
            <a:r>
              <a:rPr lang="it-IT" sz="2200" dirty="0" smtClean="0"/>
              <a:t>er </a:t>
            </a:r>
            <a:r>
              <a:rPr lang="it-IT" sz="2200" dirty="0"/>
              <a:t>esempio: perché la definizione deve servire alla misurazione? Non si potrebbe, poniamo, separare—come per esempio è stato fatto nel caso delle specie—la definizione (allargata e generale) dai suoi criteri di applicazione (a oggetti o campi specifici)? Si tratterà inoltre di valutare le definizioni finora proposte: è possibile individuarne alcune più efficaci di altre? E, eventualmente, si tratterà di proporne di nuove, meglio rispondenti ai requisiti individuati. </a:t>
            </a:r>
            <a:endParaRPr lang="it-IT" sz="2200" dirty="0" smtClean="0"/>
          </a:p>
          <a:p>
            <a:pPr>
              <a:spcBef>
                <a:spcPts val="1200"/>
              </a:spcBef>
            </a:pPr>
            <a:r>
              <a:rPr lang="en-US" sz="2200" i="1" dirty="0" err="1" smtClean="0"/>
              <a:t>Anche</a:t>
            </a:r>
            <a:r>
              <a:rPr lang="en-US" sz="2200" i="1" dirty="0" smtClean="0"/>
              <a:t> in </a:t>
            </a:r>
            <a:r>
              <a:rPr lang="en-US" sz="2200" i="1" dirty="0" err="1" smtClean="0"/>
              <a:t>questo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caso</a:t>
            </a:r>
            <a:r>
              <a:rPr lang="en-US" sz="2200" i="1" dirty="0" smtClean="0"/>
              <a:t>, la </a:t>
            </a:r>
            <a:r>
              <a:rPr lang="en-US" sz="2200" i="1" dirty="0" err="1"/>
              <a:t>definizione</a:t>
            </a:r>
            <a:r>
              <a:rPr lang="en-US" sz="2200" i="1" dirty="0"/>
              <a:t> </a:t>
            </a:r>
            <a:r>
              <a:rPr lang="en-US" sz="2200" i="1" dirty="0" err="1" smtClean="0"/>
              <a:t>è</a:t>
            </a:r>
            <a:r>
              <a:rPr lang="en-US" sz="2200" i="1" dirty="0" smtClean="0"/>
              <a:t> parte </a:t>
            </a:r>
            <a:r>
              <a:rPr lang="en-US" sz="2200" i="1" dirty="0"/>
              <a:t>e </a:t>
            </a:r>
            <a:r>
              <a:rPr lang="en-US" sz="2200" i="1" dirty="0" err="1"/>
              <a:t>motore</a:t>
            </a:r>
            <a:r>
              <a:rPr lang="en-US" sz="2200" i="1" dirty="0"/>
              <a:t> </a:t>
            </a:r>
            <a:r>
              <a:rPr lang="en-US" sz="2200" i="1" dirty="0" err="1"/>
              <a:t>dell’impresa</a:t>
            </a:r>
            <a:r>
              <a:rPr lang="en-US" sz="2200" i="1" dirty="0"/>
              <a:t> </a:t>
            </a:r>
            <a:r>
              <a:rPr lang="en-US" sz="2200" i="1" dirty="0" err="1"/>
              <a:t>scientifica</a:t>
            </a:r>
            <a:r>
              <a:rPr lang="en-US" sz="2200" i="1" dirty="0"/>
              <a:t> </a:t>
            </a:r>
            <a:r>
              <a:rPr lang="en-US" sz="2200" i="1" dirty="0" err="1"/>
              <a:t>stessa</a:t>
            </a:r>
            <a:r>
              <a:rPr lang="en-US" sz="2200" i="1" dirty="0"/>
              <a:t>.</a:t>
            </a:r>
          </a:p>
          <a:p>
            <a:pPr>
              <a:spcBef>
                <a:spcPts val="1200"/>
              </a:spcBef>
            </a:pPr>
            <a:endParaRPr lang="en-US" sz="2200" dirty="0"/>
          </a:p>
          <a:p>
            <a:pPr>
              <a:spcBef>
                <a:spcPts val="1200"/>
              </a:spcBef>
            </a:pPr>
            <a:endParaRPr lang="en-US" sz="2200" dirty="0" smtClean="0"/>
          </a:p>
          <a:p>
            <a:pPr>
              <a:spcBef>
                <a:spcPts val="12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585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3) Conclusione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Un’ipotesi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da </a:t>
            </a:r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esplorare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537" y="1951463"/>
            <a:ext cx="8307658" cy="469466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i="1" dirty="0" err="1" smtClean="0"/>
              <a:t>Biodiversità</a:t>
            </a:r>
            <a:r>
              <a:rPr lang="en-US" i="1" dirty="0" smtClean="0"/>
              <a:t> </a:t>
            </a:r>
            <a:r>
              <a:rPr lang="en-US" dirty="0" err="1" smtClean="0"/>
              <a:t>è</a:t>
            </a:r>
            <a:r>
              <a:rPr lang="en-US" dirty="0"/>
              <a:t>, </a:t>
            </a:r>
            <a:r>
              <a:rPr lang="en-US" dirty="0" err="1"/>
              <a:t>allo</a:t>
            </a:r>
            <a:r>
              <a:rPr lang="en-US" dirty="0"/>
              <a:t> </a:t>
            </a:r>
            <a:r>
              <a:rPr lang="en-US" dirty="0" err="1"/>
              <a:t>stato</a:t>
            </a:r>
            <a:r>
              <a:rPr lang="en-US" dirty="0"/>
              <a:t> </a:t>
            </a:r>
            <a:r>
              <a:rPr lang="en-US" dirty="0" err="1"/>
              <a:t>attuale</a:t>
            </a:r>
            <a:r>
              <a:rPr lang="en-US" dirty="0"/>
              <a:t>, un </a:t>
            </a:r>
            <a:r>
              <a:rPr lang="en-US" dirty="0" smtClean="0"/>
              <a:t>quasi-</a:t>
            </a:r>
            <a:r>
              <a:rPr lang="en-US" dirty="0" err="1" smtClean="0"/>
              <a:t>concetto</a:t>
            </a:r>
            <a:r>
              <a:rPr lang="en-US" dirty="0" smtClean="0"/>
              <a:t> </a:t>
            </a:r>
            <a:r>
              <a:rPr lang="en-US" dirty="0" err="1" smtClean="0"/>
              <a:t>dotato</a:t>
            </a:r>
            <a:r>
              <a:rPr lang="en-US" dirty="0" smtClean="0"/>
              <a:t> di: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Potere</a:t>
            </a:r>
            <a:r>
              <a:rPr lang="en-US" dirty="0" smtClean="0"/>
              <a:t> </a:t>
            </a:r>
            <a:r>
              <a:rPr lang="en-US" dirty="0" err="1" smtClean="0"/>
              <a:t>euristico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discorso</a:t>
            </a:r>
            <a:r>
              <a:rPr lang="en-US" dirty="0" smtClean="0"/>
              <a:t> </a:t>
            </a:r>
            <a:r>
              <a:rPr lang="en-US" dirty="0" err="1" smtClean="0"/>
              <a:t>scientifico</a:t>
            </a:r>
            <a:r>
              <a:rPr lang="en-US" dirty="0" smtClean="0"/>
              <a:t>: </a:t>
            </a:r>
            <a:r>
              <a:rPr lang="en-US" dirty="0" err="1" smtClean="0"/>
              <a:t>capacità</a:t>
            </a:r>
            <a:r>
              <a:rPr lang="en-US" dirty="0" smtClean="0"/>
              <a:t> di </a:t>
            </a:r>
            <a:r>
              <a:rPr lang="en-US" dirty="0" err="1" smtClean="0"/>
              <a:t>generare</a:t>
            </a:r>
            <a:r>
              <a:rPr lang="en-US" dirty="0" smtClean="0"/>
              <a:t> </a:t>
            </a:r>
            <a:r>
              <a:rPr lang="en-US" dirty="0" err="1" smtClean="0"/>
              <a:t>nuovi</a:t>
            </a:r>
            <a:r>
              <a:rPr lang="en-US" dirty="0" smtClean="0"/>
              <a:t> </a:t>
            </a:r>
            <a:r>
              <a:rPr lang="en-US" dirty="0" err="1" smtClean="0"/>
              <a:t>programmi</a:t>
            </a:r>
            <a:r>
              <a:rPr lang="en-US" dirty="0" smtClean="0"/>
              <a:t> di </a:t>
            </a:r>
            <a:r>
              <a:rPr lang="en-US" dirty="0" err="1" smtClean="0"/>
              <a:t>ricerca</a:t>
            </a:r>
            <a:r>
              <a:rPr lang="en-US" dirty="0" smtClean="0"/>
              <a:t> (</a:t>
            </a:r>
            <a:r>
              <a:rPr lang="en-US" dirty="0" err="1" smtClean="0"/>
              <a:t>es</a:t>
            </a:r>
            <a:r>
              <a:rPr lang="en-US" dirty="0" smtClean="0"/>
              <a:t>. </a:t>
            </a:r>
            <a:r>
              <a:rPr lang="en-US" i="1" dirty="0" smtClean="0"/>
              <a:t>Biodiversity studies; DNA barcoding</a:t>
            </a:r>
            <a:r>
              <a:rPr lang="en-US" dirty="0" smtClean="0"/>
              <a:t>) e </a:t>
            </a:r>
            <a:r>
              <a:rPr lang="en-US" dirty="0" err="1" smtClean="0"/>
              <a:t>nuove</a:t>
            </a:r>
            <a:r>
              <a:rPr lang="en-US" dirty="0" smtClean="0"/>
              <a:t> </a:t>
            </a:r>
            <a:r>
              <a:rPr lang="en-US" dirty="0" err="1" smtClean="0"/>
              <a:t>ipotesi</a:t>
            </a:r>
            <a:r>
              <a:rPr lang="en-US" dirty="0" smtClean="0"/>
              <a:t> (</a:t>
            </a:r>
            <a:r>
              <a:rPr lang="en-US" dirty="0" err="1" smtClean="0"/>
              <a:t>diversità</a:t>
            </a:r>
            <a:r>
              <a:rPr lang="en-US" dirty="0" smtClean="0"/>
              <a:t> e </a:t>
            </a:r>
            <a:r>
              <a:rPr lang="en-US" dirty="0" err="1" smtClean="0"/>
              <a:t>ridondanza</a:t>
            </a:r>
            <a:r>
              <a:rPr lang="en-US" dirty="0" smtClean="0"/>
              <a:t> </a:t>
            </a:r>
            <a:r>
              <a:rPr lang="en-US" dirty="0" err="1" smtClean="0"/>
              <a:t>funzionale</a:t>
            </a:r>
            <a:r>
              <a:rPr lang="en-US" dirty="0" smtClean="0"/>
              <a:t>).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Valore</a:t>
            </a:r>
            <a:r>
              <a:rPr lang="en-US" dirty="0" smtClean="0"/>
              <a:t> </a:t>
            </a:r>
            <a:r>
              <a:rPr lang="en-US" dirty="0" err="1" smtClean="0"/>
              <a:t>performativo</a:t>
            </a:r>
            <a:r>
              <a:rPr lang="en-US" dirty="0" smtClean="0"/>
              <a:t> </a:t>
            </a:r>
            <a:r>
              <a:rPr lang="en-US" dirty="0" err="1"/>
              <a:t>nel</a:t>
            </a:r>
            <a:r>
              <a:rPr lang="en-US" dirty="0"/>
              <a:t> </a:t>
            </a:r>
            <a:r>
              <a:rPr lang="en-US" dirty="0" err="1"/>
              <a:t>discorso</a:t>
            </a:r>
            <a:r>
              <a:rPr lang="en-US" dirty="0"/>
              <a:t> </a:t>
            </a:r>
            <a:r>
              <a:rPr lang="en-US" dirty="0" err="1"/>
              <a:t>pubblico</a:t>
            </a:r>
            <a:r>
              <a:rPr lang="en-US" dirty="0"/>
              <a:t>: </a:t>
            </a:r>
            <a:r>
              <a:rPr lang="en-US" dirty="0" err="1"/>
              <a:t>mobilitare</a:t>
            </a:r>
            <a:r>
              <a:rPr lang="en-US" dirty="0"/>
              <a:t> </a:t>
            </a:r>
            <a:r>
              <a:rPr lang="en-US" dirty="0" err="1"/>
              <a:t>questo</a:t>
            </a:r>
            <a:r>
              <a:rPr lang="en-US" dirty="0"/>
              <a:t> </a:t>
            </a:r>
            <a:r>
              <a:rPr lang="en-US" dirty="0" err="1"/>
              <a:t>concetto</a:t>
            </a:r>
            <a:r>
              <a:rPr lang="en-US" dirty="0"/>
              <a:t> </a:t>
            </a:r>
            <a:r>
              <a:rPr lang="en-US" dirty="0" err="1"/>
              <a:t>scatena</a:t>
            </a:r>
            <a:r>
              <a:rPr lang="en-US" dirty="0"/>
              <a:t> </a:t>
            </a:r>
            <a:r>
              <a:rPr lang="en-US" dirty="0" err="1"/>
              <a:t>degli</a:t>
            </a:r>
            <a:r>
              <a:rPr lang="en-US" dirty="0"/>
              <a:t> </a:t>
            </a:r>
            <a:r>
              <a:rPr lang="en-US" dirty="0" err="1" smtClean="0"/>
              <a:t>effetti</a:t>
            </a:r>
            <a:r>
              <a:rPr lang="en-US" dirty="0" smtClean="0"/>
              <a:t> (</a:t>
            </a:r>
            <a:r>
              <a:rPr lang="en-US" dirty="0" err="1" smtClean="0"/>
              <a:t>es</a:t>
            </a:r>
            <a:r>
              <a:rPr lang="en-US" dirty="0" smtClean="0"/>
              <a:t>. </a:t>
            </a:r>
            <a:r>
              <a:rPr lang="en-US" dirty="0" err="1" smtClean="0"/>
              <a:t>stimolare</a:t>
            </a:r>
            <a:r>
              <a:rPr lang="en-US" dirty="0" smtClean="0"/>
              <a:t> la </a:t>
            </a:r>
            <a:r>
              <a:rPr lang="en-US" dirty="0" err="1" smtClean="0"/>
              <a:t>coscienza</a:t>
            </a:r>
            <a:r>
              <a:rPr lang="en-US" dirty="0" smtClean="0"/>
              <a:t> </a:t>
            </a:r>
            <a:r>
              <a:rPr lang="en-US" dirty="0" err="1" smtClean="0"/>
              <a:t>ecologica</a:t>
            </a:r>
            <a:r>
              <a:rPr lang="en-US" dirty="0" smtClean="0"/>
              <a:t> del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pubblico</a:t>
            </a:r>
            <a:r>
              <a:rPr lang="en-US" dirty="0" smtClean="0"/>
              <a:t>, </a:t>
            </a:r>
            <a:r>
              <a:rPr lang="en-US" dirty="0" err="1" smtClean="0"/>
              <a:t>promuovere</a:t>
            </a:r>
            <a:r>
              <a:rPr lang="en-US" dirty="0" smtClean="0"/>
              <a:t> </a:t>
            </a:r>
            <a:r>
              <a:rPr lang="en-US" dirty="0" err="1" smtClean="0"/>
              <a:t>inziative</a:t>
            </a:r>
            <a:r>
              <a:rPr lang="en-US" dirty="0" smtClean="0"/>
              <a:t> </a:t>
            </a:r>
            <a:r>
              <a:rPr lang="en-US" smtClean="0"/>
              <a:t>di conservazione).</a:t>
            </a:r>
            <a:endParaRPr lang="en-US" dirty="0"/>
          </a:p>
          <a:p>
            <a:pPr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29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lunga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storia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della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diversità</a:t>
            </a:r>
            <a:r>
              <a:rPr lang="en-US" sz="3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biologica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b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 la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breve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storia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della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6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biodiversità</a:t>
            </a:r>
            <a:endParaRPr lang="en-US" sz="3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540933"/>
            <a:ext cx="8229600" cy="35442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000" dirty="0"/>
              <a:t>La diversità biologica è l’oggetto della storia naturale fin dal suo costituirsi come scienza moderna nel </a:t>
            </a:r>
            <a:r>
              <a:rPr lang="it-IT" sz="2000" dirty="0" smtClean="0"/>
              <a:t>1700.</a:t>
            </a:r>
          </a:p>
        </p:txBody>
      </p:sp>
      <p:pic>
        <p:nvPicPr>
          <p:cNvPr id="4" name="Picture 3" descr="Linnaeus1758-title-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470" y="2318697"/>
            <a:ext cx="1541425" cy="2464632"/>
          </a:xfrm>
          <a:prstGeom prst="rect">
            <a:avLst/>
          </a:prstGeom>
        </p:spPr>
      </p:pic>
      <p:pic>
        <p:nvPicPr>
          <p:cNvPr id="5" name="Picture 4" descr="220px-Histoire_naturelle_(Buffon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408" y="2299143"/>
            <a:ext cx="1613747" cy="2464632"/>
          </a:xfrm>
          <a:prstGeom prst="rect">
            <a:avLst/>
          </a:prstGeom>
        </p:spPr>
      </p:pic>
      <p:pic>
        <p:nvPicPr>
          <p:cNvPr id="6" name="Picture 5" descr="imgr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3413" y="2326324"/>
            <a:ext cx="1561130" cy="2457005"/>
          </a:xfrm>
          <a:prstGeom prst="rect">
            <a:avLst/>
          </a:prstGeom>
        </p:spPr>
      </p:pic>
      <p:pic>
        <p:nvPicPr>
          <p:cNvPr id="7" name="Picture 6" descr="220px-Origin_of_Species_title_pag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86" y="2318697"/>
            <a:ext cx="1530774" cy="2456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33954" y="4422807"/>
            <a:ext cx="1884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1749-89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70460" y="4419345"/>
            <a:ext cx="1783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1735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91580" y="4425407"/>
            <a:ext cx="1613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1809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372114" y="4419345"/>
            <a:ext cx="1613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1859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4471" y="4939656"/>
            <a:ext cx="84177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parente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più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prossimo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della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biodiversità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è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diversità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come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concepita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ecologia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partire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dagli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anni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Cinquanta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(Elton,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Odum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MacArthur, Hutchinson</a:t>
            </a:r>
            <a:r>
              <a:rPr lang="mr-I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cioè in relazione all’ipotesi diversità/stabilità, secondo la quale maggiore è la diversità specifica (o di relazioni trofiche) all’interno di una comunità, più la comunità è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stabile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(capace di perdurare e di ristabilirsi).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231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Perché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“quasi-</a:t>
            </a:r>
            <a:r>
              <a:rPr lang="en-US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concetto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”?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616927"/>
            <a:ext cx="7691719" cy="4449337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Derrida (2001-01, p. 217 </a:t>
            </a:r>
            <a:r>
              <a:rPr lang="en-US" dirty="0" err="1" smtClean="0"/>
              <a:t>ss</a:t>
            </a:r>
            <a:r>
              <a:rPr lang="en-US" dirty="0" smtClean="0"/>
              <a:t>) introduce la </a:t>
            </a:r>
            <a:r>
              <a:rPr lang="en-US" dirty="0" err="1" smtClean="0"/>
              <a:t>nozione</a:t>
            </a:r>
            <a:r>
              <a:rPr lang="en-US" dirty="0" smtClean="0"/>
              <a:t> di “quasi-</a:t>
            </a:r>
            <a:r>
              <a:rPr lang="en-US" dirty="0" err="1" smtClean="0"/>
              <a:t>concetto</a:t>
            </a:r>
            <a:r>
              <a:rPr lang="en-US" dirty="0" smtClean="0"/>
              <a:t>” per “</a:t>
            </a:r>
            <a:r>
              <a:rPr lang="en-US" i="1" dirty="0" smtClean="0"/>
              <a:t>bête</a:t>
            </a:r>
            <a:r>
              <a:rPr lang="en-US" dirty="0" smtClean="0"/>
              <a:t>”, ma </a:t>
            </a:r>
            <a:r>
              <a:rPr lang="en-US" dirty="0" err="1" smtClean="0"/>
              <a:t>riconosce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possa</a:t>
            </a:r>
            <a:r>
              <a:rPr lang="en-US" dirty="0" smtClean="0"/>
              <a:t> </a:t>
            </a:r>
            <a:r>
              <a:rPr lang="en-US" dirty="0" err="1" smtClean="0"/>
              <a:t>riguardare</a:t>
            </a:r>
            <a:r>
              <a:rPr lang="en-US" dirty="0" smtClean="0"/>
              <a:t> </a:t>
            </a:r>
            <a:r>
              <a:rPr lang="en-US" dirty="0" err="1" smtClean="0"/>
              <a:t>altre</a:t>
            </a:r>
            <a:r>
              <a:rPr lang="en-US" dirty="0" smtClean="0"/>
              <a:t> parole. 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Concetto</a:t>
            </a:r>
            <a:r>
              <a:rPr lang="en-US" dirty="0"/>
              <a:t> vs. quasi-</a:t>
            </a:r>
            <a:r>
              <a:rPr lang="en-US" dirty="0" err="1"/>
              <a:t>concetto</a:t>
            </a:r>
            <a:r>
              <a:rPr lang="en-US" dirty="0"/>
              <a:t>:</a:t>
            </a:r>
          </a:p>
          <a:p>
            <a:pPr>
              <a:spcBef>
                <a:spcPts val="1200"/>
              </a:spcBef>
            </a:pPr>
            <a:r>
              <a:rPr lang="en-US" dirty="0" err="1"/>
              <a:t>Concetto</a:t>
            </a:r>
            <a:r>
              <a:rPr lang="en-US" dirty="0"/>
              <a:t>: «</a:t>
            </a:r>
            <a:r>
              <a:rPr lang="mr-IN" dirty="0"/>
              <a:t>…</a:t>
            </a:r>
            <a:r>
              <a:rPr lang="en-US" dirty="0" err="1"/>
              <a:t>univoco</a:t>
            </a:r>
            <a:r>
              <a:rPr lang="en-US" dirty="0"/>
              <a:t> e </a:t>
            </a:r>
            <a:r>
              <a:rPr lang="en-US" dirty="0" err="1"/>
              <a:t>assolutamente</a:t>
            </a:r>
            <a:r>
              <a:rPr lang="en-US" dirty="0"/>
              <a:t> </a:t>
            </a:r>
            <a:r>
              <a:rPr lang="en-US" dirty="0" err="1"/>
              <a:t>idealizzabile</a:t>
            </a:r>
            <a:r>
              <a:rPr lang="en-US" dirty="0"/>
              <a:t> </a:t>
            </a:r>
            <a:r>
              <a:rPr lang="en-US" dirty="0" err="1"/>
              <a:t>nel</a:t>
            </a:r>
            <a:r>
              <a:rPr lang="en-US" dirty="0"/>
              <a:t> </a:t>
            </a:r>
            <a:r>
              <a:rPr lang="en-US" dirty="0" err="1"/>
              <a:t>suo</a:t>
            </a:r>
            <a:r>
              <a:rPr lang="en-US" dirty="0"/>
              <a:t> </a:t>
            </a:r>
            <a:r>
              <a:rPr lang="en-US" dirty="0" err="1"/>
              <a:t>senso</a:t>
            </a:r>
            <a:r>
              <a:rPr lang="en-US" dirty="0"/>
              <a:t>, </a:t>
            </a:r>
            <a:r>
              <a:rPr lang="en-US" dirty="0" err="1"/>
              <a:t>dunque</a:t>
            </a:r>
            <a:r>
              <a:rPr lang="en-US" dirty="0"/>
              <a:t> </a:t>
            </a:r>
            <a:r>
              <a:rPr lang="en-US" dirty="0" err="1"/>
              <a:t>trascendente</a:t>
            </a:r>
            <a:r>
              <a:rPr lang="en-US" dirty="0"/>
              <a:t> </a:t>
            </a:r>
            <a:r>
              <a:rPr lang="en-US" dirty="0" err="1"/>
              <a:t>rispetto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tutti</a:t>
            </a:r>
            <a:r>
              <a:rPr lang="en-US" dirty="0" smtClean="0"/>
              <a:t> </a:t>
            </a: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/>
              <a:t>usi</a:t>
            </a:r>
            <a:r>
              <a:rPr lang="en-US" dirty="0"/>
              <a:t> </a:t>
            </a:r>
            <a:r>
              <a:rPr lang="en-US" dirty="0" err="1"/>
              <a:t>pratici</a:t>
            </a:r>
            <a:r>
              <a:rPr lang="en-US" dirty="0"/>
              <a:t>, </a:t>
            </a:r>
            <a:r>
              <a:rPr lang="en-US" dirty="0" err="1"/>
              <a:t>pragmatici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possono</a:t>
            </a:r>
            <a:r>
              <a:rPr lang="en-US" dirty="0"/>
              <a:t> </a:t>
            </a:r>
            <a:r>
              <a:rPr lang="en-US" dirty="0" smtClean="0"/>
              <a:t>fare.»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Quasi-</a:t>
            </a:r>
            <a:r>
              <a:rPr lang="en-US" dirty="0" err="1"/>
              <a:t>concetto</a:t>
            </a:r>
            <a:r>
              <a:rPr lang="en-US" dirty="0"/>
              <a:t>: «Un </a:t>
            </a:r>
            <a:r>
              <a:rPr lang="en-US" dirty="0" err="1"/>
              <a:t>concetto</a:t>
            </a:r>
            <a:r>
              <a:rPr lang="en-US" dirty="0"/>
              <a:t> </a:t>
            </a:r>
            <a:r>
              <a:rPr lang="en-US" dirty="0" err="1"/>
              <a:t>tanto</a:t>
            </a:r>
            <a:r>
              <a:rPr lang="en-US" dirty="0"/>
              <a:t> </a:t>
            </a:r>
            <a:r>
              <a:rPr lang="en-US" dirty="0" err="1"/>
              <a:t>instabile</a:t>
            </a:r>
            <a:r>
              <a:rPr lang="en-US" dirty="0"/>
              <a:t>, </a:t>
            </a:r>
            <a:r>
              <a:rPr lang="en-US" dirty="0" err="1"/>
              <a:t>soggetto</a:t>
            </a:r>
            <a:r>
              <a:rPr lang="en-US" dirty="0"/>
              <a:t> a </a:t>
            </a:r>
            <a:r>
              <a:rPr lang="en-US" dirty="0" err="1"/>
              <a:t>una</a:t>
            </a:r>
            <a:r>
              <a:rPr lang="en-US" dirty="0"/>
              <a:t> tale </a:t>
            </a:r>
            <a:r>
              <a:rPr lang="en-US" dirty="0" err="1"/>
              <a:t>variabilità</a:t>
            </a:r>
            <a:r>
              <a:rPr lang="en-US" dirty="0"/>
              <a:t>, a </a:t>
            </a:r>
            <a:r>
              <a:rPr lang="en-US" dirty="0" err="1"/>
              <a:t>una</a:t>
            </a:r>
            <a:r>
              <a:rPr lang="en-US" dirty="0"/>
              <a:t> tale </a:t>
            </a:r>
            <a:r>
              <a:rPr lang="en-US" dirty="0" err="1"/>
              <a:t>plasticità</a:t>
            </a:r>
            <a:r>
              <a:rPr lang="en-US" dirty="0"/>
              <a:t>, a </a:t>
            </a:r>
            <a:r>
              <a:rPr lang="en-US" dirty="0" err="1"/>
              <a:t>una</a:t>
            </a:r>
            <a:r>
              <a:rPr lang="en-US" dirty="0"/>
              <a:t> tale </a:t>
            </a:r>
            <a:r>
              <a:rPr lang="en-US" dirty="0" err="1"/>
              <a:t>mobilità</a:t>
            </a:r>
            <a:r>
              <a:rPr lang="en-US" dirty="0"/>
              <a:t>, a </a:t>
            </a:r>
            <a:r>
              <a:rPr lang="en-US" dirty="0" err="1"/>
              <a:t>una</a:t>
            </a:r>
            <a:r>
              <a:rPr lang="en-US" dirty="0"/>
              <a:t> tale </a:t>
            </a:r>
            <a:r>
              <a:rPr lang="en-US" dirty="0" err="1"/>
              <a:t>varietà</a:t>
            </a:r>
            <a:r>
              <a:rPr lang="en-US" dirty="0"/>
              <a:t> </a:t>
            </a:r>
            <a:r>
              <a:rPr lang="en-US" dirty="0" err="1"/>
              <a:t>d’uso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suo</a:t>
            </a:r>
            <a:r>
              <a:rPr lang="en-US" dirty="0"/>
              <a:t> </a:t>
            </a:r>
            <a:r>
              <a:rPr lang="en-US" dirty="0" err="1"/>
              <a:t>senso</a:t>
            </a:r>
            <a:r>
              <a:rPr lang="en-US" dirty="0"/>
              <a:t> non </a:t>
            </a:r>
            <a:r>
              <a:rPr lang="en-US" dirty="0" err="1"/>
              <a:t>è</a:t>
            </a:r>
            <a:r>
              <a:rPr lang="en-US" dirty="0"/>
              <a:t> </a:t>
            </a:r>
            <a:r>
              <a:rPr lang="en-US" dirty="0" err="1"/>
              <a:t>certo</a:t>
            </a:r>
            <a:r>
              <a:rPr lang="en-US" dirty="0"/>
              <a:t>.» </a:t>
            </a:r>
          </a:p>
        </p:txBody>
      </p:sp>
    </p:spTree>
    <p:extLst>
      <p:ext uri="{BB962C8B-B14F-4D97-AF65-F5344CB8AC3E}">
        <p14:creationId xmlns:p14="http://schemas.microsoft.com/office/powerpoint/2010/main" val="155409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083" y="549690"/>
            <a:ext cx="8307658" cy="505937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 err="1" smtClean="0"/>
              <a:t>Perché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“quasi-</a:t>
            </a:r>
            <a:r>
              <a:rPr lang="en-US" dirty="0" err="1" smtClean="0"/>
              <a:t>concetto</a:t>
            </a:r>
            <a:r>
              <a:rPr lang="en-US" dirty="0" smtClean="0"/>
              <a:t>” </a:t>
            </a:r>
            <a:r>
              <a:rPr lang="en-US" dirty="0" err="1" smtClean="0"/>
              <a:t>è</a:t>
            </a:r>
            <a:r>
              <a:rPr lang="en-US" dirty="0" smtClean="0"/>
              <a:t> </a:t>
            </a:r>
            <a:r>
              <a:rPr lang="en-US" dirty="0" err="1" smtClean="0"/>
              <a:t>uno</a:t>
            </a:r>
            <a:r>
              <a:rPr lang="en-US" dirty="0" smtClean="0"/>
              <a:t> </a:t>
            </a:r>
            <a:r>
              <a:rPr lang="en-US" dirty="0" err="1" smtClean="0"/>
              <a:t>strumento</a:t>
            </a:r>
            <a:r>
              <a:rPr lang="en-US" dirty="0" smtClean="0"/>
              <a:t> </a:t>
            </a:r>
            <a:r>
              <a:rPr lang="en-US" dirty="0" err="1" smtClean="0"/>
              <a:t>adeguato</a:t>
            </a:r>
            <a:r>
              <a:rPr lang="en-US" dirty="0" smtClean="0"/>
              <a:t> e </a:t>
            </a:r>
            <a:r>
              <a:rPr lang="en-US" dirty="0" err="1" smtClean="0"/>
              <a:t>perché</a:t>
            </a:r>
            <a:r>
              <a:rPr lang="en-US" dirty="0" smtClean="0"/>
              <a:t> </a:t>
            </a:r>
            <a:r>
              <a:rPr lang="en-US" dirty="0" err="1" smtClean="0"/>
              <a:t>è</a:t>
            </a:r>
            <a:r>
              <a:rPr lang="en-US" dirty="0" smtClean="0"/>
              <a:t> utile: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«</a:t>
            </a:r>
            <a:r>
              <a:rPr lang="en-US" dirty="0" err="1" smtClean="0"/>
              <a:t>Farò</a:t>
            </a:r>
            <a:r>
              <a:rPr lang="en-US" dirty="0" smtClean="0"/>
              <a:t> </a:t>
            </a:r>
            <a:r>
              <a:rPr lang="en-US" dirty="0" err="1" smtClean="0"/>
              <a:t>dunque</a:t>
            </a:r>
            <a:r>
              <a:rPr lang="en-US" dirty="0" smtClean="0"/>
              <a:t> come se </a:t>
            </a:r>
            <a:r>
              <a:rPr lang="en-US" dirty="0" err="1" smtClean="0"/>
              <a:t>sfidassi</a:t>
            </a:r>
            <a:r>
              <a:rPr lang="en-US" dirty="0" smtClean="0"/>
              <a:t> </a:t>
            </a:r>
            <a:r>
              <a:rPr lang="en-US" dirty="0" err="1" smtClean="0"/>
              <a:t>chiunque</a:t>
            </a:r>
            <a:r>
              <a:rPr lang="en-US" dirty="0" smtClean="0"/>
              <a:t> a </a:t>
            </a:r>
            <a:r>
              <a:rPr lang="en-US" dirty="0" err="1" smtClean="0"/>
              <a:t>giurare</a:t>
            </a:r>
            <a:r>
              <a:rPr lang="en-US" dirty="0"/>
              <a:t> </a:t>
            </a:r>
            <a:r>
              <a:rPr lang="mr-IN" dirty="0" smtClean="0"/>
              <a:t>…</a:t>
            </a:r>
            <a:r>
              <a:rPr lang="it-IT" dirty="0" smtClean="0"/>
              <a:t> di </a:t>
            </a:r>
            <a:r>
              <a:rPr lang="it-IT" i="1" dirty="0" smtClean="0"/>
              <a:t>sapere</a:t>
            </a:r>
            <a:r>
              <a:rPr lang="it-IT" dirty="0" smtClean="0"/>
              <a:t> (nomino così il </a:t>
            </a:r>
            <a:r>
              <a:rPr lang="it-IT" i="1" dirty="0" smtClean="0"/>
              <a:t>sapere</a:t>
            </a:r>
            <a:r>
              <a:rPr lang="it-IT" dirty="0" smtClean="0"/>
              <a:t>, la </a:t>
            </a:r>
            <a:r>
              <a:rPr lang="it-IT" i="1" dirty="0" smtClean="0"/>
              <a:t>scienza</a:t>
            </a:r>
            <a:r>
              <a:rPr lang="mr-IN" dirty="0" smtClean="0"/>
              <a:t>…</a:t>
            </a:r>
            <a:r>
              <a:rPr lang="it-IT" dirty="0" smtClean="0"/>
              <a:t>), di sapere cosa vuol dire (nomino così un significato manifesto</a:t>
            </a:r>
            <a:r>
              <a:rPr lang="mr-IN" dirty="0" smtClean="0"/>
              <a:t>…</a:t>
            </a:r>
            <a:r>
              <a:rPr lang="it-IT" i="1" dirty="0" err="1" smtClean="0"/>
              <a:t>Sinn</a:t>
            </a:r>
            <a:r>
              <a:rPr lang="it-IT" i="1" dirty="0" smtClean="0"/>
              <a:t> </a:t>
            </a:r>
            <a:r>
              <a:rPr lang="it-IT" dirty="0" smtClean="0"/>
              <a:t>o </a:t>
            </a:r>
            <a:r>
              <a:rPr lang="it-IT" i="1" dirty="0" err="1" smtClean="0"/>
              <a:t>Bedeutung</a:t>
            </a:r>
            <a:r>
              <a:rPr lang="it-IT" dirty="0" smtClean="0"/>
              <a:t> come termine di correlazione stabile di una parola, un senso come tale), cosa vuole dire e vuole fare, dicendolo, ma un voler-fare che non si riduce necessariamente al voler dire </a:t>
            </a:r>
            <a:r>
              <a:rPr lang="mr-IN" dirty="0" smtClean="0"/>
              <a:t>…</a:t>
            </a:r>
            <a:r>
              <a:rPr lang="it-IT" dirty="0" smtClean="0"/>
              <a:t> ci si può sempre </a:t>
            </a:r>
            <a:r>
              <a:rPr lang="it-IT" i="1" dirty="0" smtClean="0"/>
              <a:t>servire </a:t>
            </a:r>
            <a:r>
              <a:rPr lang="it-IT" dirty="0" smtClean="0"/>
              <a:t>[di un quasi-concetto] in modo pressoché adeguato, producendo gli effetti attesi, </a:t>
            </a:r>
            <a:r>
              <a:rPr lang="it-IT" i="1" dirty="0" smtClean="0"/>
              <a:t>senza sapere cosa si vuol dire </a:t>
            </a:r>
            <a:r>
              <a:rPr lang="it-IT" dirty="0" smtClean="0"/>
              <a:t>».</a:t>
            </a:r>
          </a:p>
          <a:p>
            <a:pPr>
              <a:spcBef>
                <a:spcPts val="1200"/>
              </a:spcBef>
            </a:pPr>
            <a:r>
              <a:rPr lang="it-IT" i="1" dirty="0" smtClean="0">
                <a:solidFill>
                  <a:schemeClr val="tx2"/>
                </a:solidFill>
              </a:rPr>
              <a:t>Riconoscere la difficoltà di definizione e evidenziare l’aspetto pragmatico-performativo (</a:t>
            </a:r>
            <a:r>
              <a:rPr lang="it-IT" i="1" dirty="0" err="1" smtClean="0">
                <a:solidFill>
                  <a:schemeClr val="tx2"/>
                </a:solidFill>
              </a:rPr>
              <a:t>cf</a:t>
            </a:r>
            <a:r>
              <a:rPr lang="it-IT" i="1" dirty="0" smtClean="0">
                <a:solidFill>
                  <a:schemeClr val="tx2"/>
                </a:solidFill>
              </a:rPr>
              <a:t>. conflitto tra discorso scientifico e discorso pubblico; implicazioni politiche del termine) </a:t>
            </a:r>
            <a:endParaRPr lang="en-US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79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386" y="587079"/>
            <a:ext cx="8307658" cy="56838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Questo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non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significa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cadere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nel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relativismo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: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«Il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che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non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significa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che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si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possa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far dire a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questa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parola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qualsiasi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cosa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, e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che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dobbiamo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cedere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a un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relativismo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assoluto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abbandonando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l’uso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significante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alla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diversità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dei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contesti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e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dei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singoli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dirty="0" err="1" smtClean="0">
                <a:latin typeface="Calisto MT" charset="0"/>
                <a:ea typeface="Calisto MT" charset="0"/>
                <a:cs typeface="Calisto MT" charset="0"/>
              </a:rPr>
              <a:t>usi</a:t>
            </a: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.»</a:t>
            </a:r>
          </a:p>
          <a:p>
            <a:pPr>
              <a:spcBef>
                <a:spcPts val="1200"/>
              </a:spcBef>
            </a:pP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Direzioni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per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una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futura</a:t>
            </a:r>
            <a:r>
              <a:rPr lang="en-US" i="1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analisi</a:t>
            </a:r>
            <a:endParaRPr lang="en-US" i="1" dirty="0" smtClean="0">
              <a:solidFill>
                <a:schemeClr val="tx2"/>
              </a:solidFill>
              <a:latin typeface="Calisto MT" charset="0"/>
              <a:ea typeface="Calisto MT" charset="0"/>
              <a:cs typeface="Calisto MT" charset="0"/>
            </a:endParaRPr>
          </a:p>
          <a:p>
            <a:pPr>
              <a:spcBef>
                <a:spcPts val="1200"/>
              </a:spcBef>
            </a:pP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1. «</a:t>
            </a:r>
            <a:r>
              <a:rPr lang="mr-IN" dirty="0" smtClean="0">
                <a:latin typeface="Calisto MT" charset="0"/>
                <a:ea typeface="Calisto MT" charset="0"/>
                <a:cs typeface="Calisto MT" charset="0"/>
              </a:rPr>
              <a:t>…</a:t>
            </a:r>
            <a:r>
              <a:rPr lang="it-IT" dirty="0" smtClean="0">
                <a:latin typeface="Calisto MT" charset="0"/>
                <a:ea typeface="Calisto MT" charset="0"/>
                <a:cs typeface="Calisto MT" charset="0"/>
              </a:rPr>
              <a:t>bisogna </a:t>
            </a:r>
            <a:r>
              <a:rPr lang="it-IT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aggiungere una dimensione storica </a:t>
            </a:r>
            <a:r>
              <a:rPr lang="it-IT" dirty="0" smtClean="0">
                <a:latin typeface="Calisto MT" charset="0"/>
                <a:ea typeface="Calisto MT" charset="0"/>
                <a:cs typeface="Calisto MT" charset="0"/>
              </a:rPr>
              <a:t>a questa presa in considerazione di una lingua, dell’uso della parola francese ‘</a:t>
            </a:r>
            <a:r>
              <a:rPr lang="it-IT" i="1" dirty="0" err="1" smtClean="0">
                <a:latin typeface="Calisto MT" charset="0"/>
                <a:ea typeface="Calisto MT" charset="0"/>
                <a:cs typeface="Calisto MT" charset="0"/>
              </a:rPr>
              <a:t>bêtise</a:t>
            </a:r>
            <a:r>
              <a:rPr lang="it-IT" i="1" dirty="0" smtClean="0">
                <a:latin typeface="Calisto MT" charset="0"/>
                <a:ea typeface="Calisto MT" charset="0"/>
                <a:cs typeface="Calisto MT" charset="0"/>
              </a:rPr>
              <a:t>’</a:t>
            </a:r>
            <a:r>
              <a:rPr lang="it-IT" dirty="0" smtClean="0">
                <a:latin typeface="Calisto MT" charset="0"/>
                <a:ea typeface="Calisto MT" charset="0"/>
                <a:cs typeface="Calisto MT" charset="0"/>
              </a:rPr>
              <a:t> risalente appena al XVI secolo e quindi </a:t>
            </a:r>
            <a:r>
              <a:rPr lang="it-IT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inseparabile da una storia della cultura, ma anche da una storia sociale </a:t>
            </a:r>
            <a:r>
              <a:rPr lang="mr-IN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…</a:t>
            </a:r>
            <a:r>
              <a:rPr lang="it-IT" dirty="0" smtClean="0">
                <a:solidFill>
                  <a:schemeClr val="tx2"/>
                </a:solidFill>
                <a:latin typeface="Calisto MT" charset="0"/>
                <a:ea typeface="Calisto MT" charset="0"/>
                <a:cs typeface="Calisto MT" charset="0"/>
              </a:rPr>
              <a:t> dalle polemiche e dalle retoriche </a:t>
            </a:r>
            <a:r>
              <a:rPr lang="it-IT" dirty="0" smtClean="0">
                <a:latin typeface="Calisto MT" charset="0"/>
                <a:ea typeface="Calisto MT" charset="0"/>
                <a:cs typeface="Calisto MT" charset="0"/>
              </a:rPr>
              <a:t>che l’hanno segnata e vi hanno affilato le armi».</a:t>
            </a:r>
          </a:p>
        </p:txBody>
      </p:sp>
    </p:spTree>
    <p:extLst>
      <p:ext uri="{BB962C8B-B14F-4D97-AF65-F5344CB8AC3E}">
        <p14:creationId xmlns:p14="http://schemas.microsoft.com/office/powerpoint/2010/main" val="19928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71" y="1077733"/>
            <a:ext cx="8307658" cy="56838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2. «</a:t>
            </a:r>
            <a:r>
              <a:rPr lang="it-IT" dirty="0" smtClean="0"/>
              <a:t>Sottolineo </a:t>
            </a:r>
            <a:r>
              <a:rPr lang="mr-IN" dirty="0" smtClean="0"/>
              <a:t>…</a:t>
            </a:r>
            <a:r>
              <a:rPr lang="it-IT" dirty="0" smtClean="0"/>
              <a:t> il termine ‘quasi’, in ‘quasi-concetto’, perché non è privo di </a:t>
            </a:r>
            <a:r>
              <a:rPr lang="it-IT" dirty="0" smtClean="0">
                <a:solidFill>
                  <a:schemeClr val="tx2"/>
                </a:solidFill>
              </a:rPr>
              <a:t>rapporto con la logica della finzione</a:t>
            </a:r>
            <a:r>
              <a:rPr lang="mr-IN" dirty="0" smtClean="0"/>
              <a:t>…</a:t>
            </a:r>
            <a:r>
              <a:rPr lang="it-IT" dirty="0" smtClean="0"/>
              <a:t> Perché la questione della </a:t>
            </a:r>
            <a:r>
              <a:rPr lang="it-IT" i="1" dirty="0" err="1" smtClean="0"/>
              <a:t>bête</a:t>
            </a:r>
            <a:r>
              <a:rPr lang="it-IT" i="1" dirty="0" smtClean="0"/>
              <a:t> </a:t>
            </a:r>
            <a:r>
              <a:rPr lang="it-IT" dirty="0" smtClean="0"/>
              <a:t>richiama così regolarmente risposte favolose?»</a:t>
            </a:r>
          </a:p>
          <a:p>
            <a:pPr>
              <a:spcBef>
                <a:spcPts val="1200"/>
              </a:spcBef>
            </a:pPr>
            <a:r>
              <a:rPr lang="it-IT" dirty="0" smtClean="0"/>
              <a:t>3. Infine, prendere atto della possibile «assenza di equivalente generale</a:t>
            </a:r>
            <a:r>
              <a:rPr lang="mr-IN" dirty="0" smtClean="0"/>
              <a:t>…</a:t>
            </a:r>
            <a:r>
              <a:rPr lang="it-IT" dirty="0" smtClean="0"/>
              <a:t>dunque trascendente rispetto tutti gli </a:t>
            </a:r>
            <a:r>
              <a:rPr lang="it-IT" dirty="0" smtClean="0">
                <a:solidFill>
                  <a:schemeClr val="tx2"/>
                </a:solidFill>
              </a:rPr>
              <a:t>usi pratici, pragmatici </a:t>
            </a:r>
            <a:r>
              <a:rPr lang="it-IT" dirty="0" smtClean="0"/>
              <a:t>che si possono fare di una parola».</a:t>
            </a:r>
          </a:p>
          <a:p>
            <a:pPr>
              <a:spcBef>
                <a:spcPts val="1200"/>
              </a:spcBef>
            </a:pPr>
            <a:r>
              <a:rPr lang="it-IT" i="1" dirty="0" smtClean="0"/>
              <a:t>Verso una pragmatica della biodiversità nell’orizzonte di una più ampia riflessione </a:t>
            </a:r>
            <a:r>
              <a:rPr lang="it-IT" i="1" dirty="0" err="1" smtClean="0"/>
              <a:t>biopolitica</a:t>
            </a:r>
            <a:r>
              <a:rPr lang="it-IT" i="1" dirty="0" smtClean="0"/>
              <a:t> (</a:t>
            </a:r>
            <a:r>
              <a:rPr lang="it-IT" i="1" dirty="0" err="1" smtClean="0"/>
              <a:t>cf</a:t>
            </a:r>
            <a:r>
              <a:rPr lang="it-IT" i="1" dirty="0" smtClean="0"/>
              <a:t>. in particolare servizi </a:t>
            </a:r>
            <a:r>
              <a:rPr lang="it-IT" i="1" dirty="0" err="1" smtClean="0"/>
              <a:t>ecosistemici</a:t>
            </a:r>
            <a:r>
              <a:rPr lang="it-IT" i="1" dirty="0" smtClean="0"/>
              <a:t>).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30847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cintosh HD:Users:elenacasetta:Desktop:Schermata 2017-01-05 alle 12.04.08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458092"/>
            <a:ext cx="4782174" cy="246501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464099" y="1497603"/>
            <a:ext cx="32784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SCOPUS</a:t>
            </a:r>
          </a:p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‘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iodiversity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 (in inglese) nei titoli,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abstract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keywords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1988: 15</a:t>
            </a:r>
          </a:p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1998: 1477</a:t>
            </a:r>
          </a:p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2016: 8942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 descr="Schermata 2017-01-10 alle 18.47.4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131311"/>
            <a:ext cx="4782174" cy="24367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75611" y="4252840"/>
            <a:ext cx="3539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GOOGLE BOOKS</a:t>
            </a:r>
          </a:p>
          <a:p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circa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53.800.000 risultati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75611" y="5365951"/>
            <a:ext cx="4013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GOOGLE, </a:t>
            </a: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“biodiversity”, circa 60.300.000; “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biodiversità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”, circa 2.920.000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955" y="338325"/>
            <a:ext cx="81180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Il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termine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“biodiversity”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invece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viene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coniato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solo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1985,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riscuotendo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un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enorme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successo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tanto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discorso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scientifico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quanto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nel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discorso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pubblico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2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Critiche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21" y="1586753"/>
            <a:ext cx="8764858" cy="513743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it-IT" dirty="0" smtClean="0"/>
              <a:t>Al successo seguono le critiche</a:t>
            </a:r>
            <a:r>
              <a:rPr lang="mr-IN" dirty="0" smtClean="0"/>
              <a:t>…</a:t>
            </a:r>
            <a:endParaRPr lang="it-IT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it-IT" dirty="0" smtClean="0"/>
              <a:t>di </a:t>
            </a:r>
            <a:r>
              <a:rPr lang="it-IT" dirty="0"/>
              <a:t>essere una parola priva di un riferimento definito</a:t>
            </a:r>
            <a:r>
              <a:rPr lang="it-IT" dirty="0" smtClean="0"/>
              <a:t>:</a:t>
            </a:r>
            <a:r>
              <a:rPr lang="en-US" dirty="0"/>
              <a:t> </a:t>
            </a:r>
            <a:r>
              <a:rPr lang="it-IT" dirty="0" smtClean="0"/>
              <a:t>«un guscio vuoto dove ciascuno mette ciò che vuole» (</a:t>
            </a:r>
            <a:r>
              <a:rPr lang="it-IT" dirty="0" err="1" smtClean="0"/>
              <a:t>Blondel</a:t>
            </a:r>
            <a:r>
              <a:rPr lang="it-IT" dirty="0" smtClean="0"/>
              <a:t> 1995)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it-IT" dirty="0" smtClean="0"/>
              <a:t>di </a:t>
            </a:r>
            <a:r>
              <a:rPr lang="it-IT" dirty="0"/>
              <a:t>essere non definibile</a:t>
            </a:r>
            <a:r>
              <a:rPr lang="it-IT" dirty="0" smtClean="0"/>
              <a:t>:</a:t>
            </a:r>
            <a:r>
              <a:rPr lang="en-US" dirty="0"/>
              <a:t> </a:t>
            </a:r>
            <a:r>
              <a:rPr lang="it-IT" dirty="0" smtClean="0"/>
              <a:t>«</a:t>
            </a:r>
            <a:r>
              <a:rPr lang="it-IT" dirty="0"/>
              <a:t>in cinquant’anni la </a:t>
            </a:r>
            <a:r>
              <a:rPr lang="it-IT" dirty="0" smtClean="0"/>
              <a:t>diversità è passata dall’essere una caratteristica delle comunità biologiche </a:t>
            </a:r>
            <a:r>
              <a:rPr lang="mr-IN" dirty="0" smtClean="0"/>
              <a:t>…</a:t>
            </a:r>
            <a:r>
              <a:rPr lang="it-IT" dirty="0" smtClean="0"/>
              <a:t> a una ipostasi della natura, divenendo così indefinibile proprio come la natura» (</a:t>
            </a:r>
            <a:r>
              <a:rPr lang="it-IT" dirty="0" err="1"/>
              <a:t>Blandin</a:t>
            </a:r>
            <a:r>
              <a:rPr lang="it-IT" dirty="0"/>
              <a:t> 2014</a:t>
            </a:r>
            <a:r>
              <a:rPr lang="it-IT" dirty="0" smtClean="0"/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it-IT" dirty="0"/>
              <a:t>d</a:t>
            </a:r>
            <a:r>
              <a:rPr lang="it-IT" dirty="0" smtClean="0"/>
              <a:t>i essere «un concetto inadatto al ruolo scientifico assegnatogli» (Santana 2014)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endParaRPr 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200188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Sommario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222373"/>
            <a:ext cx="7691719" cy="4156126"/>
          </a:xfrm>
        </p:spPr>
        <p:txBody>
          <a:bodyPr>
            <a:normAutofit/>
          </a:bodyPr>
          <a:lstStyle/>
          <a:p>
            <a:pPr>
              <a:buFont typeface="+mj-lt"/>
              <a:buAutoNum type="arabicParenR"/>
            </a:pPr>
            <a:r>
              <a:rPr lang="it-IT" dirty="0" smtClean="0"/>
              <a:t>Mostrerò che tali critiche trovano la loro radice nel </a:t>
            </a:r>
            <a:r>
              <a:rPr lang="it-IT" i="1" dirty="0" smtClean="0"/>
              <a:t>processo di costruzione sociale della crisi della biodiversità</a:t>
            </a:r>
            <a:r>
              <a:rPr lang="it-IT" dirty="0" smtClean="0"/>
              <a:t>, proponendo una articolazione di tale processo.</a:t>
            </a:r>
            <a:r>
              <a:rPr lang="it-IT" i="1" dirty="0" smtClean="0"/>
              <a:t> </a:t>
            </a:r>
            <a:endParaRPr lang="it-IT" dirty="0" smtClean="0"/>
          </a:p>
          <a:p>
            <a:pPr>
              <a:buFont typeface="+mj-lt"/>
              <a:buAutoNum type="arabicParenR"/>
            </a:pPr>
            <a:r>
              <a:rPr lang="it-IT" dirty="0" smtClean="0"/>
              <a:t>Cercherò di dar conto delle critiche.</a:t>
            </a:r>
          </a:p>
          <a:p>
            <a:pPr>
              <a:buFont typeface="+mj-lt"/>
              <a:buAutoNum type="arabicParenR"/>
            </a:pPr>
            <a:r>
              <a:rPr lang="it-IT" dirty="0" smtClean="0"/>
              <a:t>Nella conclusione suggerirò la </a:t>
            </a:r>
            <a:r>
              <a:rPr lang="it-IT" dirty="0"/>
              <a:t>possibilità </a:t>
            </a:r>
            <a:r>
              <a:rPr lang="it-IT" dirty="0" smtClean="0"/>
              <a:t>di una caratterizzazione del concetto </a:t>
            </a:r>
            <a:r>
              <a:rPr lang="it-IT" dirty="0"/>
              <a:t>di biodiversità come di un </a:t>
            </a:r>
            <a:r>
              <a:rPr lang="it-IT" i="1" dirty="0" smtClean="0"/>
              <a:t>quasi-concetto.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3869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</a:t>
            </a:r>
            <a:r>
              <a:rPr lang="en-US" dirty="0"/>
              <a:t> La </a:t>
            </a:r>
            <a:r>
              <a:rPr lang="en-US" dirty="0" err="1"/>
              <a:t>costruzione</a:t>
            </a:r>
            <a:r>
              <a:rPr lang="en-US" dirty="0"/>
              <a:t> sociale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crisi</a:t>
            </a:r>
            <a:r>
              <a:rPr lang="en-US" dirty="0"/>
              <a:t>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biodiversità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18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91955"/>
            <a:ext cx="7691719" cy="1143000"/>
          </a:xfrm>
        </p:spPr>
        <p:txBody>
          <a:bodyPr/>
          <a:lstStyle/>
          <a:p>
            <a:r>
              <a:rPr lang="en-US" dirty="0" smtClean="0"/>
              <a:t>I </a:t>
            </a:r>
            <a:r>
              <a:rPr lang="en-US" dirty="0" err="1" smtClean="0"/>
              <a:t>fase</a:t>
            </a:r>
            <a:r>
              <a:rPr lang="en-US" dirty="0" smtClean="0"/>
              <a:t>: </a:t>
            </a:r>
            <a:r>
              <a:rPr lang="en-US" dirty="0" err="1" smtClean="0"/>
              <a:t>Genesi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024" y="1234955"/>
            <a:ext cx="8003951" cy="5271247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/>
              <a:t>«</a:t>
            </a:r>
            <a:r>
              <a:rPr lang="en-US" dirty="0" smtClean="0"/>
              <a:t>You </a:t>
            </a:r>
            <a:r>
              <a:rPr lang="en-US" dirty="0"/>
              <a:t>see it's like a portmanteau — there are two meanings packed up into one word</a:t>
            </a:r>
            <a:r>
              <a:rPr lang="en-US" dirty="0" smtClean="0"/>
              <a:t>.» (Alice to </a:t>
            </a:r>
            <a:r>
              <a:rPr lang="en-US" dirty="0"/>
              <a:t>Humpty </a:t>
            </a:r>
            <a:r>
              <a:rPr lang="en-US" dirty="0" smtClean="0"/>
              <a:t>Dumpty).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‘Bio(logical)Diversity’</a:t>
            </a:r>
            <a:r>
              <a:rPr lang="en-US" i="1" dirty="0" smtClean="0"/>
              <a:t> </a:t>
            </a:r>
            <a:r>
              <a:rPr lang="en-US" dirty="0" smtClean="0"/>
              <a:t>(</a:t>
            </a:r>
            <a:r>
              <a:rPr lang="it-IT" dirty="0" smtClean="0">
                <a:latin typeface="Times"/>
                <a:cs typeface="Times"/>
              </a:rPr>
              <a:t>1985</a:t>
            </a:r>
            <a:r>
              <a:rPr lang="it-IT" dirty="0">
                <a:latin typeface="Times"/>
                <a:cs typeface="Times"/>
              </a:rPr>
              <a:t>, Walter G. </a:t>
            </a:r>
            <a:r>
              <a:rPr lang="it-IT" dirty="0" err="1">
                <a:latin typeface="Times"/>
                <a:cs typeface="Times"/>
              </a:rPr>
              <a:t>Rosen</a:t>
            </a:r>
            <a:r>
              <a:rPr lang="it-IT" dirty="0">
                <a:latin typeface="Times"/>
                <a:cs typeface="Times"/>
              </a:rPr>
              <a:t>: </a:t>
            </a:r>
            <a:r>
              <a:rPr lang="it-IT" dirty="0" smtClean="0">
                <a:latin typeface="Times"/>
                <a:cs typeface="Times"/>
              </a:rPr>
              <a:t>21-24 </a:t>
            </a:r>
            <a:r>
              <a:rPr lang="it-IT" dirty="0">
                <a:latin typeface="Times"/>
                <a:cs typeface="Times"/>
              </a:rPr>
              <a:t>settembre 1986, Washington D.C. </a:t>
            </a:r>
            <a:r>
              <a:rPr lang="it-IT" b="1" dirty="0">
                <a:latin typeface="Times"/>
                <a:cs typeface="Times"/>
              </a:rPr>
              <a:t>“The National Forum on </a:t>
            </a:r>
            <a:r>
              <a:rPr lang="it-IT" b="1" dirty="0" err="1">
                <a:latin typeface="Times"/>
                <a:cs typeface="Times"/>
              </a:rPr>
              <a:t>BioDiversity</a:t>
            </a:r>
            <a:r>
              <a:rPr lang="it-IT" b="1" dirty="0">
                <a:latin typeface="Times"/>
                <a:cs typeface="Times"/>
              </a:rPr>
              <a:t>” </a:t>
            </a:r>
            <a:r>
              <a:rPr lang="it-IT" dirty="0">
                <a:latin typeface="Times"/>
                <a:cs typeface="Times"/>
              </a:rPr>
              <a:t>–14.000 persone; Patrocinio: </a:t>
            </a:r>
            <a:r>
              <a:rPr lang="it-IT" b="1" dirty="0">
                <a:latin typeface="Times"/>
                <a:cs typeface="Times"/>
              </a:rPr>
              <a:t>NAS e SI</a:t>
            </a:r>
            <a:r>
              <a:rPr lang="it-IT" dirty="0">
                <a:latin typeface="Times"/>
                <a:cs typeface="Times"/>
              </a:rPr>
              <a:t>; </a:t>
            </a:r>
            <a:r>
              <a:rPr lang="it-IT" dirty="0" err="1">
                <a:latin typeface="Times"/>
                <a:cs typeface="Times"/>
              </a:rPr>
              <a:t>Invited</a:t>
            </a:r>
            <a:r>
              <a:rPr lang="it-IT" dirty="0">
                <a:latin typeface="Times"/>
                <a:cs typeface="Times"/>
              </a:rPr>
              <a:t>: </a:t>
            </a:r>
            <a:r>
              <a:rPr lang="it-IT" b="1" dirty="0">
                <a:latin typeface="Times"/>
                <a:cs typeface="Times"/>
              </a:rPr>
              <a:t>E.O. Wilson, </a:t>
            </a:r>
            <a:r>
              <a:rPr lang="it-IT" b="1" dirty="0" err="1">
                <a:latin typeface="Times"/>
                <a:cs typeface="Times"/>
              </a:rPr>
              <a:t>Mayr</a:t>
            </a:r>
            <a:r>
              <a:rPr lang="it-IT" b="1" dirty="0">
                <a:latin typeface="Times"/>
                <a:cs typeface="Times"/>
              </a:rPr>
              <a:t>, </a:t>
            </a:r>
            <a:r>
              <a:rPr lang="it-IT" b="1" dirty="0" err="1">
                <a:latin typeface="Times"/>
                <a:cs typeface="Times"/>
              </a:rPr>
              <a:t>Hutchinson</a:t>
            </a:r>
            <a:r>
              <a:rPr lang="it-IT" dirty="0" smtClean="0">
                <a:latin typeface="Times"/>
                <a:cs typeface="Times"/>
              </a:rPr>
              <a:t>…); 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Comoda</a:t>
            </a:r>
            <a:r>
              <a:rPr lang="en-US" dirty="0" smtClean="0"/>
              <a:t> </a:t>
            </a:r>
            <a:r>
              <a:rPr lang="en-US" dirty="0" err="1"/>
              <a:t>abbreviazione</a:t>
            </a:r>
            <a:r>
              <a:rPr lang="en-US" dirty="0"/>
              <a:t> per </a:t>
            </a: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/>
              <a:t>organizzatori</a:t>
            </a:r>
            <a:r>
              <a:rPr lang="en-US" dirty="0"/>
              <a:t> del Forum o </a:t>
            </a:r>
            <a:r>
              <a:rPr lang="en-US" dirty="0" err="1"/>
              <a:t>qualcosa</a:t>
            </a:r>
            <a:r>
              <a:rPr lang="en-US" dirty="0"/>
              <a:t> di </a:t>
            </a:r>
            <a:r>
              <a:rPr lang="en-US" dirty="0" err="1"/>
              <a:t>più</a:t>
            </a:r>
            <a:r>
              <a:rPr lang="en-US" dirty="0"/>
              <a:t>?</a:t>
            </a:r>
          </a:p>
          <a:p>
            <a:pPr>
              <a:spcBef>
                <a:spcPts val="1200"/>
              </a:spcBef>
            </a:pPr>
            <a:r>
              <a:rPr lang="it-IT" dirty="0" err="1" smtClean="0"/>
              <a:t>Janzen</a:t>
            </a:r>
            <a:r>
              <a:rPr lang="it-IT" dirty="0" smtClean="0"/>
              <a:t> (in </a:t>
            </a:r>
            <a:r>
              <a:rPr lang="it-IT" dirty="0" err="1" smtClean="0"/>
              <a:t>Tackas</a:t>
            </a:r>
            <a:r>
              <a:rPr lang="it-IT" dirty="0" smtClean="0"/>
              <a:t> 1996, p. 37) «un </a:t>
            </a:r>
            <a:r>
              <a:rPr lang="it-IT" dirty="0"/>
              <a:t>esplicito evento politico, concepito esplicitamente per mettere al corrente il Congresso di questa </a:t>
            </a:r>
            <a:r>
              <a:rPr lang="it-IT" b="1" dirty="0"/>
              <a:t>complessità di specie </a:t>
            </a:r>
            <a:r>
              <a:rPr lang="it-IT" dirty="0"/>
              <a:t>che stiamo perdendo». </a:t>
            </a:r>
          </a:p>
          <a:p>
            <a:pPr>
              <a:spcBef>
                <a:spcPts val="1200"/>
              </a:spcBef>
            </a:pPr>
            <a:endParaRPr lang="it-IT" dirty="0">
              <a:latin typeface="Times"/>
              <a:cs typeface="Times"/>
            </a:endParaRPr>
          </a:p>
          <a:p>
            <a:pPr>
              <a:spcBef>
                <a:spcPts val="1200"/>
              </a:spcBef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012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0" y="1354874"/>
            <a:ext cx="7691719" cy="4571999"/>
          </a:xfrm>
        </p:spPr>
        <p:txBody>
          <a:bodyPr>
            <a:normAutofit/>
          </a:bodyPr>
          <a:lstStyle/>
          <a:p>
            <a:r>
              <a:rPr lang="it-IT" dirty="0"/>
              <a:t>In questa fase dunque, i protagonisti sono gli scienziati </a:t>
            </a:r>
            <a:r>
              <a:rPr lang="it-IT" dirty="0" smtClean="0"/>
              <a:t>(biologi ed ecologi) e </a:t>
            </a:r>
            <a:r>
              <a:rPr lang="it-IT" dirty="0"/>
              <a:t>la biodiversità viene </a:t>
            </a:r>
            <a:r>
              <a:rPr lang="it-IT" dirty="0" smtClean="0"/>
              <a:t>di </a:t>
            </a:r>
            <a:r>
              <a:rPr lang="it-IT" dirty="0"/>
              <a:t>fatto identificata con la diversità </a:t>
            </a:r>
            <a:r>
              <a:rPr lang="it-IT" dirty="0" smtClean="0"/>
              <a:t>specifica e inserita nel quadro dell’ipotesi stabilità-diversità —in </a:t>
            </a:r>
            <a:r>
              <a:rPr lang="it-IT" dirty="0"/>
              <a:t>linea con le ricerche </a:t>
            </a:r>
            <a:r>
              <a:rPr lang="it-IT" dirty="0" err="1" smtClean="0"/>
              <a:t>pre</a:t>
            </a:r>
            <a:r>
              <a:rPr lang="it-IT" dirty="0" smtClean="0"/>
              <a:t>-”biodiversità”, in ecologia.</a:t>
            </a:r>
          </a:p>
          <a:p>
            <a:r>
              <a:rPr lang="it-IT" dirty="0" smtClean="0"/>
              <a:t>Tuttavia, nello scopo politico della conferenza troviamo i germi della trasformazione del concetto al quale si assiste nella seconda fase.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2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 </a:t>
            </a:r>
            <a:r>
              <a:rPr lang="en-US" dirty="0" err="1" smtClean="0"/>
              <a:t>fase</a:t>
            </a:r>
            <a:r>
              <a:rPr lang="en-US" dirty="0" smtClean="0"/>
              <a:t>: </a:t>
            </a:r>
            <a:r>
              <a:rPr lang="en-US" dirty="0" err="1" smtClean="0"/>
              <a:t>Trasformazione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4"/>
          </p:nvPr>
        </p:nvSpPr>
        <p:spPr>
          <a:xfrm>
            <a:off x="384717" y="2052225"/>
            <a:ext cx="8374565" cy="455864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it-IT" sz="2900" dirty="0">
                <a:latin typeface="Times"/>
                <a:cs typeface="Times"/>
              </a:rPr>
              <a:t>1992 CBD &amp; Cartagena </a:t>
            </a:r>
            <a:r>
              <a:rPr lang="it-IT" sz="2900" dirty="0" err="1">
                <a:latin typeface="Times"/>
                <a:cs typeface="Times"/>
              </a:rPr>
              <a:t>Protocol</a:t>
            </a:r>
            <a:r>
              <a:rPr lang="it-IT" sz="2900" dirty="0">
                <a:latin typeface="Times"/>
                <a:cs typeface="Times"/>
              </a:rPr>
              <a:t>; 2001 MEA; 2012 </a:t>
            </a:r>
            <a:r>
              <a:rPr lang="it-IT" sz="2900" dirty="0" smtClean="0">
                <a:latin typeface="Times"/>
                <a:cs typeface="Times"/>
              </a:rPr>
              <a:t>IPBES. </a:t>
            </a:r>
            <a:endParaRPr lang="it-IT" sz="2900" dirty="0">
              <a:latin typeface="Times"/>
              <a:cs typeface="Times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it-IT" sz="2900" b="1" dirty="0" smtClean="0"/>
              <a:t>ONG</a:t>
            </a:r>
            <a:r>
              <a:rPr lang="it-IT" sz="2900" b="1" dirty="0"/>
              <a:t>, governi, istituzioni finanziarie, mondo industriale, società civile tutta</a:t>
            </a:r>
            <a:r>
              <a:rPr lang="it-IT" sz="2900" dirty="0"/>
              <a:t> (</a:t>
            </a:r>
            <a:r>
              <a:rPr lang="it-IT" sz="2900" dirty="0" err="1"/>
              <a:t>Cf</a:t>
            </a:r>
            <a:r>
              <a:rPr lang="it-IT" sz="2900" dirty="0"/>
              <a:t>. </a:t>
            </a:r>
            <a:r>
              <a:rPr lang="it-IT" sz="2900" dirty="0" err="1"/>
              <a:t>Lévêque</a:t>
            </a:r>
            <a:r>
              <a:rPr lang="it-IT" sz="2900" dirty="0"/>
              <a:t> 2014</a:t>
            </a:r>
            <a:r>
              <a:rPr lang="it-IT" sz="2900" dirty="0" smtClean="0"/>
              <a:t>).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it-IT" sz="2900" dirty="0"/>
              <a:t>Attori sociali diversi </a:t>
            </a:r>
            <a:r>
              <a:rPr lang="it-IT" sz="2900" dirty="0" smtClean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it-IT" sz="2900" dirty="0" smtClean="0"/>
              <a:t>diverse </a:t>
            </a:r>
            <a:r>
              <a:rPr lang="it-IT" sz="2900" dirty="0"/>
              <a:t>caratterizzazioni, </a:t>
            </a:r>
            <a:r>
              <a:rPr lang="it-IT" sz="2900" dirty="0" smtClean="0"/>
              <a:t>interessi e agende </a:t>
            </a:r>
            <a:r>
              <a:rPr lang="it-IT" sz="29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it-IT" sz="2900" dirty="0" smtClean="0">
                <a:sym typeface="Wingdings"/>
              </a:rPr>
              <a:t> </a:t>
            </a:r>
            <a:r>
              <a:rPr lang="it-IT" sz="2900" dirty="0">
                <a:sym typeface="Wingdings"/>
              </a:rPr>
              <a:t>parcellizzazione e </a:t>
            </a:r>
            <a:r>
              <a:rPr lang="it-IT" sz="2900" dirty="0" err="1">
                <a:sym typeface="Wingdings"/>
              </a:rPr>
              <a:t>prospettivizzazione</a:t>
            </a:r>
            <a:r>
              <a:rPr lang="it-IT" sz="2900" dirty="0">
                <a:sym typeface="Wingdings"/>
              </a:rPr>
              <a:t> (risorse genetiche / servizi </a:t>
            </a:r>
            <a:r>
              <a:rPr lang="it-IT" sz="2900" dirty="0" err="1">
                <a:sym typeface="Wingdings"/>
              </a:rPr>
              <a:t>ecosistemici</a:t>
            </a:r>
            <a:r>
              <a:rPr lang="it-IT" sz="2900" dirty="0">
                <a:sym typeface="Wingdings"/>
              </a:rPr>
              <a:t> / </a:t>
            </a:r>
            <a:r>
              <a:rPr lang="it-IT" sz="2900" i="1" dirty="0" err="1">
                <a:sym typeface="Wingdings"/>
              </a:rPr>
              <a:t>wilderness</a:t>
            </a:r>
            <a:r>
              <a:rPr lang="it-IT" sz="2900" dirty="0">
                <a:sym typeface="Wingdings"/>
              </a:rPr>
              <a:t> </a:t>
            </a:r>
            <a:r>
              <a:rPr lang="it-IT" sz="2900" dirty="0" smtClean="0">
                <a:sym typeface="Wingdings"/>
              </a:rPr>
              <a:t>/ </a:t>
            </a:r>
            <a:r>
              <a:rPr lang="it-IT" sz="2900" dirty="0">
                <a:sym typeface="Wingdings"/>
              </a:rPr>
              <a:t>specie carismatiche</a:t>
            </a:r>
            <a:r>
              <a:rPr lang="it-IT" sz="2900" dirty="0" smtClean="0">
                <a:sym typeface="Wingdings"/>
              </a:rPr>
              <a:t>…) </a:t>
            </a:r>
            <a:r>
              <a:rPr lang="it-IT" sz="2900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it-IT" sz="2900" dirty="0">
                <a:sym typeface="Wingdings"/>
              </a:rPr>
              <a:t> </a:t>
            </a:r>
            <a:r>
              <a:rPr lang="it-IT" sz="2900" dirty="0" smtClean="0">
                <a:sym typeface="Wingdings"/>
              </a:rPr>
              <a:t>impossibilità di una definizione univoca.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it-IT" sz="2900" dirty="0" smtClean="0">
                <a:latin typeface="Times"/>
                <a:cs typeface="Times"/>
                <a:sym typeface="Wingdings"/>
              </a:rPr>
              <a:t>Più di 86 diverse definizioni (</a:t>
            </a:r>
            <a:r>
              <a:rPr lang="it-IT" sz="2900" dirty="0" err="1" smtClean="0">
                <a:latin typeface="Times"/>
                <a:cs typeface="Times"/>
                <a:sym typeface="Wingdings"/>
              </a:rPr>
              <a:t>DeLong</a:t>
            </a:r>
            <a:r>
              <a:rPr lang="it-IT" sz="2900" dirty="0" smtClean="0">
                <a:latin typeface="Times"/>
                <a:cs typeface="Times"/>
                <a:sym typeface="Wingdings"/>
              </a:rPr>
              <a:t> 1996).</a:t>
            </a:r>
          </a:p>
        </p:txBody>
      </p:sp>
    </p:spTree>
    <p:extLst>
      <p:ext uri="{BB962C8B-B14F-4D97-AF65-F5344CB8AC3E}">
        <p14:creationId xmlns:p14="http://schemas.microsoft.com/office/powerpoint/2010/main" val="190566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4426</TotalTime>
  <Words>1725</Words>
  <Application>Microsoft Macintosh PowerPoint</Application>
  <PresentationFormat>On-screen Show (4:3)</PresentationFormat>
  <Paragraphs>105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Calibri</vt:lpstr>
      <vt:lpstr>Calisto MT</vt:lpstr>
      <vt:lpstr>Times</vt:lpstr>
      <vt:lpstr>Wingdings</vt:lpstr>
      <vt:lpstr>Venture</vt:lpstr>
      <vt:lpstr>      Tra scienza e politica:  la filosofia della biodiversità  </vt:lpstr>
      <vt:lpstr>La lunga storia della diversità biologica,  e la breve storia della biodiversità</vt:lpstr>
      <vt:lpstr>PowerPoint Presentation</vt:lpstr>
      <vt:lpstr>Critiche</vt:lpstr>
      <vt:lpstr>Sommario</vt:lpstr>
      <vt:lpstr>1) La costruzione sociale della crisi della biodiversità </vt:lpstr>
      <vt:lpstr>I fase: Genesi</vt:lpstr>
      <vt:lpstr>PowerPoint Presentation</vt:lpstr>
      <vt:lpstr>II fase: Trasformazione</vt:lpstr>
      <vt:lpstr>III fase: Conflitto</vt:lpstr>
      <vt:lpstr>PowerPoint Presentation</vt:lpstr>
      <vt:lpstr>2) Risposta alle critiche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3) Conclusione</vt:lpstr>
      <vt:lpstr>Un’ipotesi da esplorare</vt:lpstr>
      <vt:lpstr>Perché un “quasi-concetto”?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Multispecies biofilms: organisms, (evolutionary) individuals, or what?  A case study from bacteria </dc:title>
  <dc:creator>user</dc:creator>
  <cp:lastModifiedBy>elena casetta</cp:lastModifiedBy>
  <cp:revision>136</cp:revision>
  <dcterms:created xsi:type="dcterms:W3CDTF">2017-06-19T08:46:12Z</dcterms:created>
  <dcterms:modified xsi:type="dcterms:W3CDTF">2017-10-09T09:32:33Z</dcterms:modified>
</cp:coreProperties>
</file>